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08" r:id="rId1"/>
  </p:sldMasterIdLst>
  <p:notesMasterIdLst>
    <p:notesMasterId r:id="rId27"/>
  </p:notesMasterIdLst>
  <p:sldIdLst>
    <p:sldId id="256" r:id="rId2"/>
    <p:sldId id="287" r:id="rId3"/>
    <p:sldId id="321" r:id="rId4"/>
    <p:sldId id="322" r:id="rId5"/>
    <p:sldId id="290" r:id="rId6"/>
    <p:sldId id="291" r:id="rId7"/>
    <p:sldId id="292" r:id="rId8"/>
    <p:sldId id="294" r:id="rId9"/>
    <p:sldId id="295" r:id="rId10"/>
    <p:sldId id="296" r:id="rId11"/>
    <p:sldId id="317" r:id="rId12"/>
    <p:sldId id="318" r:id="rId13"/>
    <p:sldId id="297" r:id="rId14"/>
    <p:sldId id="309" r:id="rId15"/>
    <p:sldId id="302" r:id="rId16"/>
    <p:sldId id="310" r:id="rId17"/>
    <p:sldId id="311" r:id="rId18"/>
    <p:sldId id="312" r:id="rId19"/>
    <p:sldId id="304" r:id="rId20"/>
    <p:sldId id="319" r:id="rId21"/>
    <p:sldId id="306" r:id="rId22"/>
    <p:sldId id="307" r:id="rId23"/>
    <p:sldId id="308" r:id="rId24"/>
    <p:sldId id="320" r:id="rId25"/>
    <p:sldId id="275" r:id="rId2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E29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07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8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1F472-06C0-4445-A68C-0787206645DA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85CF7-D457-4D65-81CA-131C8250E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44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3649-9572-4ADB-B933-18B38B5C54B0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7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6DE6-DA78-46F5-B402-1FCC456AF845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26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756A6-12AB-42BA-8370-B875BE87CBAD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58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08C94-8960-4244-9FD4-9E5DFB6BF1EB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99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2854-6D97-4896-A538-572BBEFBBDA8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24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46B52-45BC-4C50-9654-9B616E0185EC}" type="datetime1">
              <a:rPr lang="en-GB" smtClean="0"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30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BA09-163C-41FE-804B-C2AEF6519F29}" type="datetime1">
              <a:rPr lang="en-GB" smtClean="0"/>
              <a:t>29/10/2021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0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D6BD-B247-43A0-8A42-51640D18DCA7}" type="datetime1">
              <a:rPr lang="en-GB" smtClean="0"/>
              <a:t>29/10/2021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88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146E-C07A-4CBF-9C60-F8ABA9E45B41}" type="datetime1">
              <a:rPr lang="en-GB" smtClean="0"/>
              <a:t>29/10/2021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66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B91C-79B8-4CF5-8CE9-F75378A96057}" type="datetime1">
              <a:rPr lang="en-GB" smtClean="0"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97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AD6E-F3D9-4CAB-8617-2DAC1502C3AE}" type="datetime1">
              <a:rPr lang="en-GB" smtClean="0"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49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C85E1-A078-4155-9641-ADAFA543D728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4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4.png"/><Relationship Id="rId7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66788"/>
            <a:ext cx="9144000" cy="2387600"/>
          </a:xfrm>
        </p:spPr>
        <p:txBody>
          <a:bodyPr/>
          <a:lstStyle/>
          <a:p>
            <a:r>
              <a:rPr lang="en-US" dirty="0" smtClean="0"/>
              <a:t>High power HOM couplers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77488"/>
            <a:ext cx="9144000" cy="1655762"/>
          </a:xfrm>
        </p:spPr>
        <p:txBody>
          <a:bodyPr/>
          <a:lstStyle/>
          <a:p>
            <a:r>
              <a:rPr lang="en-US" dirty="0" smtClean="0"/>
              <a:t>James Mitchell (CERN</a:t>
            </a:r>
            <a:r>
              <a:rPr lang="en-US" dirty="0" smtClean="0"/>
              <a:t>)</a:t>
            </a:r>
          </a:p>
          <a:p>
            <a:r>
              <a:rPr lang="en-US" dirty="0" smtClean="0"/>
              <a:t>On behalf of SY-RF-AC and HL-LHC WP4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8E33-F587-466E-A3A2-908D11359BA9}" type="datetime1">
              <a:rPr lang="en-GB" smtClean="0"/>
              <a:t>29/10/2021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EIC ERL satellite </a:t>
            </a:r>
            <a:r>
              <a:rPr lang="en-GB" dirty="0" smtClean="0"/>
              <a:t>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</a:t>
            </a:fld>
            <a:endParaRPr lang="en-GB" dirty="0"/>
          </a:p>
        </p:txBody>
      </p:sp>
      <p:pic>
        <p:nvPicPr>
          <p:cNvPr id="7" name="Image 4" descr="CERN-logo_out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8" y="149791"/>
            <a:ext cx="1750389" cy="172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mode rejection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49800" cy="1609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DQW: LC band-stop filter</a:t>
            </a:r>
          </a:p>
          <a:p>
            <a:pPr marL="0" indent="0">
              <a:buNone/>
            </a:pPr>
            <a:endParaRPr lang="en-US" sz="500" b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Broad rejection response</a:t>
            </a:r>
          </a:p>
          <a:p>
            <a:pPr lvl="1">
              <a:buFont typeface="Century Schoolbook" panose="02040604050505020304" pitchFamily="18" charset="0"/>
              <a:buChar char="×"/>
            </a:pP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Difficult geometry to manufacture and weld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10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9411738" y="50914"/>
            <a:ext cx="2570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Other types: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i="1" dirty="0" smtClean="0"/>
              <a:t>Quarter wave rejection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i="1" dirty="0" smtClean="0"/>
              <a:t>External </a:t>
            </a:r>
            <a:r>
              <a:rPr lang="en-US" sz="1200" i="1" dirty="0" err="1" smtClean="0"/>
              <a:t>Chebyshev</a:t>
            </a:r>
            <a:r>
              <a:rPr lang="en-US" sz="1200" i="1" dirty="0" smtClean="0"/>
              <a:t> filters</a:t>
            </a:r>
          </a:p>
          <a:p>
            <a:r>
              <a:rPr lang="en-US" sz="1200" i="1" dirty="0" smtClean="0"/>
              <a:t>Refer to HOM coupler literature review [1]</a:t>
            </a:r>
            <a:endParaRPr lang="en-GB" sz="12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6" t="56868" r="47768" b="23056"/>
          <a:stretch/>
        </p:blipFill>
        <p:spPr>
          <a:xfrm>
            <a:off x="7734794" y="1722274"/>
            <a:ext cx="1846613" cy="1936627"/>
          </a:xfrm>
          <a:prstGeom prst="roundRect">
            <a:avLst>
              <a:gd name="adj" fmla="val 2523"/>
            </a:avLst>
          </a:prstGeom>
          <a:ln w="28575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4" t="26440" r="4164" b="23717"/>
          <a:stretch/>
        </p:blipFill>
        <p:spPr>
          <a:xfrm rot="5400000">
            <a:off x="695635" y="4367305"/>
            <a:ext cx="2007418" cy="1481667"/>
          </a:xfrm>
          <a:prstGeom prst="roundRect">
            <a:avLst>
              <a:gd name="adj" fmla="val 3415"/>
            </a:avLst>
          </a:prstGeom>
          <a:ln w="28575">
            <a:solidFill>
              <a:srgbClr val="0070C0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25301" r="59081" b="24856"/>
          <a:stretch/>
        </p:blipFill>
        <p:spPr>
          <a:xfrm rot="5400000">
            <a:off x="3575144" y="4367306"/>
            <a:ext cx="2007418" cy="1481667"/>
          </a:xfrm>
          <a:prstGeom prst="roundRect">
            <a:avLst>
              <a:gd name="adj" fmla="val 3415"/>
            </a:avLst>
          </a:prstGeom>
          <a:ln w="28575">
            <a:solidFill>
              <a:srgbClr val="0070C0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09801" y="5670958"/>
                <a:ext cx="1519626" cy="4408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𝐻𝑂𝑀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801" y="5670958"/>
                <a:ext cx="1519626" cy="440890"/>
              </a:xfrm>
              <a:prstGeom prst="rect">
                <a:avLst/>
              </a:prstGeom>
              <a:blipFill>
                <a:blip r:embed="rId4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123013" y="4665947"/>
            <a:ext cx="1391559" cy="980953"/>
            <a:chOff x="7434177" y="3808619"/>
            <a:chExt cx="1391559" cy="980953"/>
          </a:xfrm>
          <a:solidFill>
            <a:schemeClr val="bg1"/>
          </a:solidFill>
        </p:grpSpPr>
        <p:sp>
          <p:nvSpPr>
            <p:cNvPr id="16" name="Cube 15"/>
            <p:cNvSpPr/>
            <p:nvPr/>
          </p:nvSpPr>
          <p:spPr>
            <a:xfrm>
              <a:off x="7434177" y="3808619"/>
              <a:ext cx="1391559" cy="637346"/>
            </a:xfrm>
            <a:prstGeom prst="cube">
              <a:avLst>
                <a:gd name="adj" fmla="val 73214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7436558" y="4276725"/>
              <a:ext cx="165222" cy="166859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434177" y="4558115"/>
              <a:ext cx="924932" cy="0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746681" y="4512573"/>
              <a:ext cx="2999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</a:t>
              </a:r>
              <a:endParaRPr lang="en-GB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874" y="1712297"/>
            <a:ext cx="1954644" cy="11958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0628216" y="2875905"/>
                <a:ext cx="1519626" cy="3643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/>
                  <a:t>ω</a:t>
                </a:r>
                <a:r>
                  <a:rPr lang="en-US" sz="1200" baseline="-25000" dirty="0" err="1"/>
                  <a:t>c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𝐿𝐶</m:t>
                            </m:r>
                          </m:e>
                        </m:rad>
                      </m:den>
                    </m:f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216" y="2875905"/>
                <a:ext cx="1519626" cy="3643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6484471" y="3858828"/>
            <a:ext cx="486932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RFD: Waveguide cut-off and ladder </a:t>
            </a:r>
            <a:r>
              <a:rPr lang="en-US" b="1" dirty="0" smtClean="0">
                <a:sym typeface="Wingdings" panose="05000000000000000000" pitchFamily="2" charset="2"/>
              </a:rPr>
              <a:t>filter notch</a:t>
            </a:r>
          </a:p>
          <a:p>
            <a:endParaRPr lang="en-US" sz="500" b="1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 ‘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Simple components’</a:t>
            </a:r>
          </a:p>
          <a:p>
            <a:pPr lvl="1">
              <a:buFont typeface="Century Schoolbook" panose="02040604050505020304" pitchFamily="18" charset="0"/>
              <a:buChar char="×"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 Sensitive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to tolerances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6163" b="8679"/>
          <a:stretch/>
        </p:blipFill>
        <p:spPr>
          <a:xfrm flipH="1">
            <a:off x="6170970" y="1724148"/>
            <a:ext cx="1376719" cy="192968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59399" t="26685" r="24501" b="43524"/>
          <a:stretch/>
        </p:blipFill>
        <p:spPr>
          <a:xfrm rot="16200000">
            <a:off x="8739248" y="2371583"/>
            <a:ext cx="314697" cy="3562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56361" t="60448" r="21313" b="9761"/>
          <a:stretch/>
        </p:blipFill>
        <p:spPr>
          <a:xfrm rot="16200000">
            <a:off x="9109868" y="2353769"/>
            <a:ext cx="436398" cy="3562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8" name="Straight Arrow Connector 27"/>
          <p:cNvCxnSpPr/>
          <p:nvPr/>
        </p:nvCxnSpPr>
        <p:spPr>
          <a:xfrm>
            <a:off x="7190509" y="2392364"/>
            <a:ext cx="748146" cy="139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>
          <a:xfrm rot="21383321">
            <a:off x="2898782" y="3124560"/>
            <a:ext cx="3360143" cy="47491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>
                <a:sym typeface="Wingdings" panose="05000000000000000000" pitchFamily="2" charset="2"/>
              </a:rPr>
              <a:t>Rectangular cross-section and flat section on ‘can’ makes manufacture much easier!</a:t>
            </a:r>
            <a:endParaRPr lang="en-US" sz="12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7852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97" y="3605874"/>
            <a:ext cx="1280261" cy="7832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97" y="4491081"/>
            <a:ext cx="2473330" cy="132195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cxnSp>
        <p:nvCxnSpPr>
          <p:cNvPr id="8" name="Straight Connector 7"/>
          <p:cNvCxnSpPr/>
          <p:nvPr/>
        </p:nvCxnSpPr>
        <p:spPr>
          <a:xfrm>
            <a:off x="1134648" y="4848499"/>
            <a:ext cx="33855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391948" y="4848499"/>
            <a:ext cx="33855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heat loads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0979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Can be high on copper gasket if fundamental mode is not sufficiently rejected.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11</a:t>
            </a:fld>
            <a:endParaRPr lang="en-GB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699" y="105264"/>
            <a:ext cx="2168419" cy="688387"/>
          </a:xfrm>
          <a:prstGeom prst="rect">
            <a:avLst/>
          </a:prstGeom>
        </p:spPr>
      </p:pic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88461"/>
              </p:ext>
            </p:extLst>
          </p:nvPr>
        </p:nvGraphicFramePr>
        <p:xfrm>
          <a:off x="9198996" y="875694"/>
          <a:ext cx="2154556" cy="1033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7278">
                  <a:extLst>
                    <a:ext uri="{9D8B030D-6E8A-4147-A177-3AD203B41FA5}">
                      <a16:colId xmlns:a16="http://schemas.microsoft.com/office/drawing/2014/main" val="1752374849"/>
                    </a:ext>
                  </a:extLst>
                </a:gridCol>
                <a:gridCol w="1077278">
                  <a:extLst>
                    <a:ext uri="{9D8B030D-6E8A-4147-A177-3AD203B41FA5}">
                      <a16:colId xmlns:a16="http://schemas.microsoft.com/office/drawing/2014/main" val="3915235702"/>
                    </a:ext>
                  </a:extLst>
                </a:gridCol>
              </a:tblGrid>
              <a:tr h="4416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Material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R</a:t>
                      </a:r>
                      <a:r>
                        <a:rPr lang="en-US" sz="1200" baseline="-25000" dirty="0" err="1" smtClean="0"/>
                        <a:t>s</a:t>
                      </a:r>
                      <a:r>
                        <a:rPr lang="en-US" sz="1200" dirty="0" smtClean="0"/>
                        <a:t> @ 2</a:t>
                      </a:r>
                      <a:r>
                        <a:rPr lang="en-US" sz="1200" baseline="0" dirty="0" smtClean="0"/>
                        <a:t> K [Ohms]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844704"/>
                  </a:ext>
                </a:extLst>
              </a:tr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Copper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~</a:t>
                      </a:r>
                      <a:r>
                        <a:rPr lang="en-US" sz="1200" baseline="0" dirty="0" smtClean="0"/>
                        <a:t> 1 e-3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091043"/>
                  </a:ext>
                </a:extLst>
              </a:tr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Niobium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~ 20 e-9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803458"/>
                  </a:ext>
                </a:extLst>
              </a:tr>
            </a:tbl>
          </a:graphicData>
        </a:graphic>
      </p:graphicFrame>
      <p:sp>
        <p:nvSpPr>
          <p:cNvPr id="39" name="Title 1"/>
          <p:cNvSpPr txBox="1">
            <a:spLocks/>
          </p:cNvSpPr>
          <p:nvPr/>
        </p:nvSpPr>
        <p:spPr>
          <a:xfrm>
            <a:off x="161297" y="150447"/>
            <a:ext cx="4327032" cy="636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Fundamental mode rejection…</a:t>
            </a:r>
            <a:endParaRPr lang="en-GB" sz="2000" dirty="0"/>
          </a:p>
        </p:txBody>
      </p:sp>
      <p:sp>
        <p:nvSpPr>
          <p:cNvPr id="12" name="Bent Arrow 11"/>
          <p:cNvSpPr/>
          <p:nvPr/>
        </p:nvSpPr>
        <p:spPr>
          <a:xfrm rot="5400000">
            <a:off x="3947792" y="467995"/>
            <a:ext cx="231615" cy="233193"/>
          </a:xfrm>
          <a:prstGeom prst="bentArrow">
            <a:avLst>
              <a:gd name="adj1" fmla="val 16449"/>
              <a:gd name="adj2" fmla="val 25724"/>
              <a:gd name="adj3" fmla="val 35142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772737" y="297976"/>
            <a:ext cx="327500" cy="294425"/>
          </a:xfrm>
          <a:prstGeom prst="roundRect">
            <a:avLst>
              <a:gd name="adj" fmla="val 8548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Arrow Connector 41"/>
          <p:cNvCxnSpPr>
            <a:stCxn id="40" idx="2"/>
          </p:cNvCxnSpPr>
          <p:nvPr/>
        </p:nvCxnSpPr>
        <p:spPr>
          <a:xfrm>
            <a:off x="9936487" y="592401"/>
            <a:ext cx="459113" cy="3806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4" t="8973" r="30612"/>
          <a:stretch/>
        </p:blipFill>
        <p:spPr>
          <a:xfrm>
            <a:off x="3510725" y="2551462"/>
            <a:ext cx="2315689" cy="3261571"/>
          </a:xfrm>
          <a:prstGeom prst="roundRect">
            <a:avLst>
              <a:gd name="adj" fmla="val 2523"/>
            </a:avLst>
          </a:prstGeom>
          <a:ln w="28575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179" r="107" b="-64"/>
          <a:stretch/>
        </p:blipFill>
        <p:spPr>
          <a:xfrm rot="5400000">
            <a:off x="5760391" y="3263695"/>
            <a:ext cx="3261571" cy="1837105"/>
          </a:xfrm>
          <a:prstGeom prst="roundRect">
            <a:avLst>
              <a:gd name="adj" fmla="val 3415"/>
            </a:avLst>
          </a:prstGeom>
          <a:ln w="28575">
            <a:solidFill>
              <a:srgbClr val="0070C0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3" name="TextBox 42"/>
          <p:cNvSpPr txBox="1"/>
          <p:nvPr/>
        </p:nvSpPr>
        <p:spPr>
          <a:xfrm>
            <a:off x="749997" y="2672943"/>
            <a:ext cx="2491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Rejection filter before </a:t>
            </a:r>
            <a:r>
              <a:rPr lang="en-US" sz="1100" b="1" dirty="0" smtClean="0"/>
              <a:t>gasket.</a:t>
            </a:r>
          </a:p>
          <a:p>
            <a:endParaRPr lang="en-US" sz="500" b="1" dirty="0"/>
          </a:p>
          <a:p>
            <a:pPr marL="171450" indent="-171450">
              <a:buFont typeface="Century Schoolbook" panose="02040604050505020304" pitchFamily="18" charset="0"/>
              <a:buChar char="×"/>
            </a:pPr>
            <a:r>
              <a:rPr lang="en-US" sz="1100" dirty="0" smtClean="0">
                <a:solidFill>
                  <a:srgbClr val="FF0000"/>
                </a:solidFill>
                <a:sym typeface="Wingdings" panose="05000000000000000000" pitchFamily="2" charset="2"/>
              </a:rPr>
              <a:t>Complicated geometry</a:t>
            </a:r>
          </a:p>
          <a:p>
            <a:pPr marL="171450" indent="-171450">
              <a:buFont typeface="Century Schoolbook" panose="02040604050505020304" pitchFamily="18" charset="0"/>
              <a:buChar char="×"/>
            </a:pPr>
            <a:r>
              <a:rPr lang="en-US" sz="1050" dirty="0">
                <a:solidFill>
                  <a:srgbClr val="FF0000"/>
                </a:solidFill>
                <a:sym typeface="Wingdings" panose="05000000000000000000" pitchFamily="2" charset="2"/>
              </a:rPr>
              <a:t>H</a:t>
            </a:r>
            <a:r>
              <a:rPr lang="en-US" sz="1050" dirty="0" smtClean="0">
                <a:solidFill>
                  <a:srgbClr val="FF0000"/>
                </a:solidFill>
                <a:sym typeface="Wingdings" panose="05000000000000000000" pitchFamily="2" charset="2"/>
              </a:rPr>
              <a:t>igh </a:t>
            </a:r>
            <a:r>
              <a:rPr lang="en-US" sz="1050" dirty="0">
                <a:solidFill>
                  <a:srgbClr val="FF0000"/>
                </a:solidFill>
                <a:sym typeface="Wingdings" panose="05000000000000000000" pitchFamily="2" charset="2"/>
              </a:rPr>
              <a:t>fields on hook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50" dirty="0" smtClean="0">
                <a:solidFill>
                  <a:schemeClr val="accent6"/>
                </a:solidFill>
              </a:rPr>
              <a:t>Broad </a:t>
            </a:r>
            <a:r>
              <a:rPr lang="en-US" sz="1050" dirty="0">
                <a:solidFill>
                  <a:schemeClr val="accent6"/>
                </a:solidFill>
              </a:rPr>
              <a:t>notch (</a:t>
            </a:r>
            <a:r>
              <a:rPr lang="en-US" sz="1050" dirty="0" err="1">
                <a:solidFill>
                  <a:schemeClr val="accent6"/>
                </a:solidFill>
              </a:rPr>
              <a:t>mW</a:t>
            </a:r>
            <a:r>
              <a:rPr lang="en-US" sz="1050" dirty="0">
                <a:solidFill>
                  <a:schemeClr val="accent6"/>
                </a:solidFill>
              </a:rPr>
              <a:t> level heat-load)</a:t>
            </a:r>
            <a:endParaRPr lang="en-GB" sz="1050" dirty="0">
              <a:solidFill>
                <a:schemeClr val="accent6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23315" y="2627677"/>
            <a:ext cx="24916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dirty="0">
                <a:solidFill>
                  <a:prstClr val="black"/>
                </a:solidFill>
              </a:rPr>
              <a:t>Waveguide with f</a:t>
            </a:r>
            <a:r>
              <a:rPr lang="en-US" sz="1100" b="1" baseline="-25000" dirty="0">
                <a:solidFill>
                  <a:prstClr val="black"/>
                </a:solidFill>
              </a:rPr>
              <a:t>c</a:t>
            </a:r>
            <a:r>
              <a:rPr lang="en-US" sz="1100" b="1" dirty="0">
                <a:solidFill>
                  <a:prstClr val="black"/>
                </a:solidFill>
              </a:rPr>
              <a:t> &gt; 400 </a:t>
            </a:r>
            <a:r>
              <a:rPr lang="en-US" sz="1100" b="1" dirty="0" smtClean="0">
                <a:solidFill>
                  <a:prstClr val="black"/>
                </a:solidFill>
              </a:rPr>
              <a:t>MHz</a:t>
            </a:r>
          </a:p>
          <a:p>
            <a:pPr lvl="0"/>
            <a:endParaRPr lang="en-US" sz="500" b="1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171450" lvl="0" indent="-171450">
              <a:buFont typeface="Century Schoolbook" panose="02040604050505020304" pitchFamily="18" charset="0"/>
              <a:buChar char="×"/>
            </a:pPr>
            <a:r>
              <a:rPr lang="en-US" sz="1000" dirty="0">
                <a:solidFill>
                  <a:srgbClr val="FF0000"/>
                </a:solidFill>
                <a:sym typeface="Wingdings" panose="05000000000000000000" pitchFamily="2" charset="2"/>
              </a:rPr>
              <a:t>H</a:t>
            </a:r>
            <a:r>
              <a:rPr lang="en-US" sz="1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ard </a:t>
            </a:r>
            <a:r>
              <a:rPr lang="en-US" sz="1000" dirty="0">
                <a:solidFill>
                  <a:srgbClr val="FF0000"/>
                </a:solidFill>
                <a:sym typeface="Wingdings" panose="05000000000000000000" pitchFamily="2" charset="2"/>
              </a:rPr>
              <a:t>to machine and weld</a:t>
            </a:r>
          </a:p>
          <a:p>
            <a:pPr marL="171450" lvl="0" indent="-171450">
              <a:buFont typeface="Century Schoolbook" panose="02040604050505020304" pitchFamily="18" charset="0"/>
              <a:buChar char="×"/>
            </a:pPr>
            <a:r>
              <a:rPr lang="en-US" sz="1000" dirty="0">
                <a:solidFill>
                  <a:srgbClr val="FF0000"/>
                </a:solidFill>
                <a:sym typeface="Wingdings" panose="05000000000000000000" pitchFamily="2" charset="2"/>
              </a:rPr>
              <a:t>H</a:t>
            </a:r>
            <a:r>
              <a:rPr lang="en-US" sz="1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igher </a:t>
            </a:r>
            <a:r>
              <a:rPr lang="en-US" sz="1000" dirty="0">
                <a:solidFill>
                  <a:srgbClr val="FF0000"/>
                </a:solidFill>
                <a:sym typeface="Wingdings" panose="05000000000000000000" pitchFamily="2" charset="2"/>
              </a:rPr>
              <a:t>nominal gasket heat-load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en-US" sz="1000" dirty="0">
                <a:solidFill>
                  <a:srgbClr val="70AD47"/>
                </a:solidFill>
                <a:sym typeface="Wingdings" panose="05000000000000000000" pitchFamily="2" charset="2"/>
              </a:rPr>
              <a:t>L</a:t>
            </a:r>
            <a:r>
              <a:rPr lang="en-US" sz="1000" dirty="0" smtClean="0">
                <a:solidFill>
                  <a:srgbClr val="70AD47"/>
                </a:solidFill>
                <a:sym typeface="Wingdings" panose="05000000000000000000" pitchFamily="2" charset="2"/>
              </a:rPr>
              <a:t>ess </a:t>
            </a:r>
            <a:r>
              <a:rPr lang="en-US" sz="1000" dirty="0">
                <a:solidFill>
                  <a:srgbClr val="70AD47"/>
                </a:solidFill>
                <a:sym typeface="Wingdings" panose="05000000000000000000" pitchFamily="2" charset="2"/>
              </a:rPr>
              <a:t>sensitive to tolerances</a:t>
            </a:r>
            <a:endParaRPr lang="en-US" sz="1050" dirty="0">
              <a:solidFill>
                <a:srgbClr val="70AD4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901748" y="4984499"/>
                <a:ext cx="1519626" cy="4408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𝐻𝑂𝑀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1748" y="4984499"/>
                <a:ext cx="1519626" cy="440890"/>
              </a:xfrm>
              <a:prstGeom prst="rect">
                <a:avLst/>
              </a:prstGeom>
              <a:blipFill>
                <a:blip r:embed="rId7"/>
                <a:stretch>
                  <a:fillRect b="-405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/>
          <p:cNvGrpSpPr/>
          <p:nvPr/>
        </p:nvGrpSpPr>
        <p:grpSpPr>
          <a:xfrm>
            <a:off x="9014960" y="3979488"/>
            <a:ext cx="1391559" cy="980953"/>
            <a:chOff x="7434177" y="3808619"/>
            <a:chExt cx="1391559" cy="980953"/>
          </a:xfrm>
          <a:solidFill>
            <a:schemeClr val="bg1"/>
          </a:solidFill>
        </p:grpSpPr>
        <p:sp>
          <p:nvSpPr>
            <p:cNvPr id="47" name="Cube 46"/>
            <p:cNvSpPr/>
            <p:nvPr/>
          </p:nvSpPr>
          <p:spPr>
            <a:xfrm>
              <a:off x="7434177" y="3808619"/>
              <a:ext cx="1391559" cy="637346"/>
            </a:xfrm>
            <a:prstGeom prst="cube">
              <a:avLst>
                <a:gd name="adj" fmla="val 73214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7436558" y="4276725"/>
              <a:ext cx="165222" cy="166859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7434177" y="4558115"/>
              <a:ext cx="924932" cy="0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7746681" y="4512573"/>
              <a:ext cx="2999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1777513" y="3913780"/>
                <a:ext cx="1519626" cy="3643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/>
                  <a:t>ω</a:t>
                </a:r>
                <a:r>
                  <a:rPr lang="en-US" sz="1200" baseline="-25000" dirty="0" err="1"/>
                  <a:t>c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𝐿𝐶</m:t>
                            </m:r>
                          </m:e>
                        </m:rad>
                      </m:den>
                    </m:f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13" y="3913780"/>
                <a:ext cx="1519626" cy="3643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3869537" y="5810332"/>
            <a:ext cx="162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DQW</a:t>
            </a:r>
            <a:endParaRPr lang="en-GB" dirty="0"/>
          </a:p>
        </p:txBody>
      </p:sp>
      <p:sp>
        <p:nvSpPr>
          <p:cNvPr id="56" name="TextBox 55"/>
          <p:cNvSpPr txBox="1"/>
          <p:nvPr/>
        </p:nvSpPr>
        <p:spPr>
          <a:xfrm>
            <a:off x="6576528" y="5810332"/>
            <a:ext cx="162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RFD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2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ight bulb made with Inkscape | Habe mich an einem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7" y="1553246"/>
            <a:ext cx="529330" cy="529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heat loads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0979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Could complex band-stop geometries be removed with superconducting seals?</a:t>
            </a:r>
          </a:p>
          <a:p>
            <a:pPr marL="0" indent="0">
              <a:buNone/>
            </a:pPr>
            <a:r>
              <a:rPr lang="en-US" sz="1600" dirty="0" smtClean="0"/>
              <a:t>Could a more complex gasket achieve simpler couplers for mass manufacture?</a:t>
            </a:r>
          </a:p>
          <a:p>
            <a:pPr marL="0" indent="0">
              <a:buNone/>
            </a:pPr>
            <a:r>
              <a:rPr lang="en-US" sz="1600" dirty="0" smtClean="0"/>
              <a:t>Could coupler welding start becoming more popular?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12</a:t>
            </a:fld>
            <a:endParaRPr lang="en-GB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699" y="105264"/>
            <a:ext cx="2168419" cy="688387"/>
          </a:xfrm>
          <a:prstGeom prst="rect">
            <a:avLst/>
          </a:prstGeom>
        </p:spPr>
      </p:pic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88461"/>
              </p:ext>
            </p:extLst>
          </p:nvPr>
        </p:nvGraphicFramePr>
        <p:xfrm>
          <a:off x="9198996" y="875694"/>
          <a:ext cx="2154556" cy="1033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7278">
                  <a:extLst>
                    <a:ext uri="{9D8B030D-6E8A-4147-A177-3AD203B41FA5}">
                      <a16:colId xmlns:a16="http://schemas.microsoft.com/office/drawing/2014/main" val="1752374849"/>
                    </a:ext>
                  </a:extLst>
                </a:gridCol>
                <a:gridCol w="1077278">
                  <a:extLst>
                    <a:ext uri="{9D8B030D-6E8A-4147-A177-3AD203B41FA5}">
                      <a16:colId xmlns:a16="http://schemas.microsoft.com/office/drawing/2014/main" val="3915235702"/>
                    </a:ext>
                  </a:extLst>
                </a:gridCol>
              </a:tblGrid>
              <a:tr h="4416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Material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R</a:t>
                      </a:r>
                      <a:r>
                        <a:rPr lang="en-US" sz="1200" baseline="-25000" dirty="0" err="1" smtClean="0"/>
                        <a:t>s</a:t>
                      </a:r>
                      <a:r>
                        <a:rPr lang="en-US" sz="1200" dirty="0" smtClean="0"/>
                        <a:t> @ 2</a:t>
                      </a:r>
                      <a:r>
                        <a:rPr lang="en-US" sz="1200" baseline="0" dirty="0" smtClean="0"/>
                        <a:t> K [Ohms]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844704"/>
                  </a:ext>
                </a:extLst>
              </a:tr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Copper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~</a:t>
                      </a:r>
                      <a:r>
                        <a:rPr lang="en-US" sz="1200" baseline="0" dirty="0" smtClean="0"/>
                        <a:t> 1 e-3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091043"/>
                  </a:ext>
                </a:extLst>
              </a:tr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Niobium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~ 20 e-9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803458"/>
                  </a:ext>
                </a:extLst>
              </a:tr>
            </a:tbl>
          </a:graphicData>
        </a:graphic>
      </p:graphicFrame>
      <p:sp>
        <p:nvSpPr>
          <p:cNvPr id="39" name="Title 1"/>
          <p:cNvSpPr txBox="1">
            <a:spLocks/>
          </p:cNvSpPr>
          <p:nvPr/>
        </p:nvSpPr>
        <p:spPr>
          <a:xfrm>
            <a:off x="161297" y="150447"/>
            <a:ext cx="4327032" cy="636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Fundamental mode rejection…</a:t>
            </a:r>
            <a:endParaRPr lang="en-GB" sz="2000" dirty="0"/>
          </a:p>
        </p:txBody>
      </p:sp>
      <p:sp>
        <p:nvSpPr>
          <p:cNvPr id="12" name="Bent Arrow 11"/>
          <p:cNvSpPr/>
          <p:nvPr/>
        </p:nvSpPr>
        <p:spPr>
          <a:xfrm rot="5400000">
            <a:off x="3947792" y="467995"/>
            <a:ext cx="231615" cy="233193"/>
          </a:xfrm>
          <a:prstGeom prst="bentArrow">
            <a:avLst>
              <a:gd name="adj1" fmla="val 16449"/>
              <a:gd name="adj2" fmla="val 25724"/>
              <a:gd name="adj3" fmla="val 35142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772737" y="297976"/>
            <a:ext cx="327500" cy="294425"/>
          </a:xfrm>
          <a:prstGeom prst="roundRect">
            <a:avLst>
              <a:gd name="adj" fmla="val 8548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Arrow Connector 41"/>
          <p:cNvCxnSpPr>
            <a:stCxn id="40" idx="2"/>
          </p:cNvCxnSpPr>
          <p:nvPr/>
        </p:nvCxnSpPr>
        <p:spPr>
          <a:xfrm>
            <a:off x="9936487" y="592401"/>
            <a:ext cx="459113" cy="3806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ile:Question mark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36">
            <a:off x="236402" y="1855405"/>
            <a:ext cx="287714" cy="5036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16075" r="4839" b="23836"/>
          <a:stretch/>
        </p:blipFill>
        <p:spPr>
          <a:xfrm>
            <a:off x="1016042" y="3219489"/>
            <a:ext cx="4484738" cy="17961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/>
          <a:srcRect l="24009" r="27224"/>
          <a:stretch/>
        </p:blipFill>
        <p:spPr>
          <a:xfrm rot="16200000">
            <a:off x="3483934" y="3348522"/>
            <a:ext cx="573877" cy="3230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t="8973" r="27069"/>
          <a:stretch/>
        </p:blipFill>
        <p:spPr>
          <a:xfrm>
            <a:off x="6262146" y="2998709"/>
            <a:ext cx="2254359" cy="2736659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881325"/>
            <a:ext cx="2318824" cy="297142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1" name="Straight Arrow Connector 10"/>
          <p:cNvCxnSpPr/>
          <p:nvPr/>
        </p:nvCxnSpPr>
        <p:spPr>
          <a:xfrm flipV="1">
            <a:off x="7875605" y="3957548"/>
            <a:ext cx="958850" cy="4494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04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damping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8678" cy="435133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j-lt"/>
              </a:rPr>
              <a:t>Tuned transformation networks to meet impedance limits defined for beam stability.</a:t>
            </a:r>
          </a:p>
          <a:p>
            <a:endParaRPr lang="en-US" sz="2000" dirty="0">
              <a:latin typeface="+mj-lt"/>
              <a:cs typeface="Calibri Light" panose="020F0302020204030204" pitchFamily="34" charset="0"/>
            </a:endParaRPr>
          </a:p>
          <a:p>
            <a:endParaRPr lang="en-US" sz="2000" dirty="0" smtClean="0">
              <a:latin typeface="+mj-lt"/>
              <a:cs typeface="Calibri Light" panose="020F0302020204030204" pitchFamily="34" charset="0"/>
            </a:endParaRPr>
          </a:p>
          <a:p>
            <a:endParaRPr lang="en-US" sz="2000" dirty="0">
              <a:latin typeface="+mj-lt"/>
              <a:cs typeface="Calibri Light" panose="020F0302020204030204" pitchFamily="34" charset="0"/>
            </a:endParaRPr>
          </a:p>
          <a:p>
            <a:endParaRPr lang="en-US" sz="2000" dirty="0" smtClean="0">
              <a:latin typeface="+mj-lt"/>
              <a:cs typeface="Calibri Light" panose="020F0302020204030204" pitchFamily="34" charset="0"/>
            </a:endParaRPr>
          </a:p>
          <a:p>
            <a:endParaRPr lang="en-US" sz="2000" dirty="0" smtClean="0">
              <a:latin typeface="+mj-lt"/>
              <a:cs typeface="Calibri Light" panose="020F0302020204030204" pitchFamily="34" charset="0"/>
            </a:endParaRPr>
          </a:p>
          <a:p>
            <a:r>
              <a:rPr lang="en-US" sz="2000" dirty="0" smtClean="0">
                <a:latin typeface="+mj-lt"/>
                <a:cs typeface="Calibri Light" panose="020F0302020204030204" pitchFamily="34" charset="0"/>
              </a:rPr>
              <a:t>Additional limit of 1 kW for HOM heat load.</a:t>
            </a:r>
            <a:endParaRPr lang="en-US" sz="2000" dirty="0">
              <a:latin typeface="+mj-lt"/>
              <a:cs typeface="Calibri Light" panose="020F0302020204030204" pitchFamily="34" charset="0"/>
            </a:endParaRPr>
          </a:p>
          <a:p>
            <a:r>
              <a:rPr lang="en-US" sz="2000" dirty="0" smtClean="0">
                <a:latin typeface="+mj-lt"/>
              </a:rPr>
              <a:t>Both cavities have one ‘high power HOM’.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13</a:t>
            </a:fld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57" y="3922276"/>
            <a:ext cx="4050901" cy="2314800"/>
          </a:xfrm>
          <a:prstGeom prst="rect">
            <a:avLst/>
          </a:prstGeom>
        </p:spPr>
      </p:pic>
      <p:sp>
        <p:nvSpPr>
          <p:cNvPr id="19" name="Up Arrow 18"/>
          <p:cNvSpPr/>
          <p:nvPr/>
        </p:nvSpPr>
        <p:spPr>
          <a:xfrm>
            <a:off x="8501952" y="5810574"/>
            <a:ext cx="141900" cy="299281"/>
          </a:xfrm>
          <a:prstGeom prst="upArrow">
            <a:avLst>
              <a:gd name="adj1" fmla="val 50000"/>
              <a:gd name="adj2" fmla="val 8846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Up Arrow 19"/>
          <p:cNvSpPr/>
          <p:nvPr/>
        </p:nvSpPr>
        <p:spPr>
          <a:xfrm>
            <a:off x="10743943" y="5826407"/>
            <a:ext cx="137418" cy="283448"/>
          </a:xfrm>
          <a:prstGeom prst="upArrow">
            <a:avLst>
              <a:gd name="adj1" fmla="val 50000"/>
              <a:gd name="adj2" fmla="val 88462"/>
            </a:avLst>
          </a:prstGeom>
          <a:solidFill>
            <a:srgbClr val="313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8259219" y="6130939"/>
            <a:ext cx="628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RFD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0467687" y="6138684"/>
            <a:ext cx="695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DQW</a:t>
            </a: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7" t="42913" r="14021" b="21662"/>
          <a:stretch/>
        </p:blipFill>
        <p:spPr>
          <a:xfrm>
            <a:off x="5791199" y="2226359"/>
            <a:ext cx="4529667" cy="17600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4" t="13588" r="21960" b="60421"/>
          <a:stretch/>
        </p:blipFill>
        <p:spPr>
          <a:xfrm>
            <a:off x="1815869" y="2460720"/>
            <a:ext cx="3632662" cy="1291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4" t="8973" r="30612"/>
          <a:stretch/>
        </p:blipFill>
        <p:spPr>
          <a:xfrm>
            <a:off x="11023094" y="90111"/>
            <a:ext cx="1027568" cy="1447295"/>
          </a:xfrm>
          <a:prstGeom prst="roundRect">
            <a:avLst>
              <a:gd name="adj" fmla="val 2523"/>
            </a:avLst>
          </a:prstGeom>
          <a:ln w="28575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232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damping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8678" cy="435133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j-lt"/>
              </a:rPr>
              <a:t>Tuned transformation networks to meet impedance limits defined for beam stability.</a:t>
            </a:r>
          </a:p>
          <a:p>
            <a:endParaRPr lang="en-US" sz="2000" dirty="0">
              <a:latin typeface="+mj-lt"/>
              <a:cs typeface="Calibri Light" panose="020F0302020204030204" pitchFamily="34" charset="0"/>
            </a:endParaRPr>
          </a:p>
          <a:p>
            <a:endParaRPr lang="en-US" sz="2000" dirty="0" smtClean="0">
              <a:latin typeface="+mj-lt"/>
              <a:cs typeface="Calibri Light" panose="020F0302020204030204" pitchFamily="34" charset="0"/>
            </a:endParaRPr>
          </a:p>
          <a:p>
            <a:endParaRPr lang="en-US" sz="2000" dirty="0">
              <a:latin typeface="+mj-lt"/>
              <a:cs typeface="Calibri Light" panose="020F0302020204030204" pitchFamily="34" charset="0"/>
            </a:endParaRPr>
          </a:p>
          <a:p>
            <a:endParaRPr lang="en-US" sz="2000" dirty="0" smtClean="0">
              <a:latin typeface="+mj-lt"/>
              <a:cs typeface="Calibri Light" panose="020F0302020204030204" pitchFamily="34" charset="0"/>
            </a:endParaRPr>
          </a:p>
          <a:p>
            <a:endParaRPr lang="en-US" sz="2000" dirty="0" smtClean="0">
              <a:latin typeface="+mj-lt"/>
              <a:cs typeface="Calibri Light" panose="020F0302020204030204" pitchFamily="34" charset="0"/>
            </a:endParaRPr>
          </a:p>
          <a:p>
            <a:r>
              <a:rPr lang="en-US" sz="2000" dirty="0" smtClean="0">
                <a:latin typeface="+mj-lt"/>
                <a:cs typeface="Calibri Light" panose="020F0302020204030204" pitchFamily="34" charset="0"/>
              </a:rPr>
              <a:t>Additional limit of 1 kW for HOM heat load.</a:t>
            </a:r>
            <a:endParaRPr lang="en-US" sz="2000" dirty="0">
              <a:latin typeface="+mj-lt"/>
              <a:cs typeface="Calibri Light" panose="020F0302020204030204" pitchFamily="34" charset="0"/>
            </a:endParaRPr>
          </a:p>
          <a:p>
            <a:r>
              <a:rPr lang="en-US" sz="2000" dirty="0" smtClean="0">
                <a:latin typeface="+mj-lt"/>
              </a:rPr>
              <a:t>Both cavities have one ‘high power HOM</a:t>
            </a:r>
            <a:r>
              <a:rPr lang="en-US" sz="2000" dirty="0" smtClean="0">
                <a:latin typeface="+mj-lt"/>
              </a:rPr>
              <a:t>’.</a:t>
            </a:r>
          </a:p>
          <a:p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</a:t>
            </a:r>
            <a:r>
              <a:rPr lang="en-US" sz="2000" b="1" u="sng" dirty="0" smtClean="0">
                <a:latin typeface="+mj-lt"/>
              </a:rPr>
              <a:t>STRICT Frequency / Q-factor requirements!</a:t>
            </a:r>
            <a:endParaRPr lang="en-US" sz="2000" b="1" u="sng" dirty="0" smtClean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14</a:t>
            </a:fld>
            <a:endParaRPr lang="en-GB"/>
          </a:p>
        </p:txBody>
      </p:sp>
      <p:pic>
        <p:nvPicPr>
          <p:cNvPr id="1027" name="Picture 21" descr="Fig_Crabs__Z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13" y="2451932"/>
            <a:ext cx="407894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2" descr="Fig_Crabs__Z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53" y="2458791"/>
            <a:ext cx="407894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5" descr="Fig_Crabs__Z2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67" y="2422243"/>
            <a:ext cx="384199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57" y="3922276"/>
            <a:ext cx="4050901" cy="2314800"/>
          </a:xfrm>
          <a:prstGeom prst="rect">
            <a:avLst/>
          </a:prstGeom>
        </p:spPr>
      </p:pic>
      <p:sp>
        <p:nvSpPr>
          <p:cNvPr id="19" name="Up Arrow 18"/>
          <p:cNvSpPr/>
          <p:nvPr/>
        </p:nvSpPr>
        <p:spPr>
          <a:xfrm>
            <a:off x="8501952" y="5810574"/>
            <a:ext cx="141900" cy="299281"/>
          </a:xfrm>
          <a:prstGeom prst="upArrow">
            <a:avLst>
              <a:gd name="adj1" fmla="val 50000"/>
              <a:gd name="adj2" fmla="val 8846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Up Arrow 19"/>
          <p:cNvSpPr/>
          <p:nvPr/>
        </p:nvSpPr>
        <p:spPr>
          <a:xfrm>
            <a:off x="10743943" y="5826407"/>
            <a:ext cx="137418" cy="283448"/>
          </a:xfrm>
          <a:prstGeom prst="upArrow">
            <a:avLst>
              <a:gd name="adj1" fmla="val 50000"/>
              <a:gd name="adj2" fmla="val 88462"/>
            </a:avLst>
          </a:prstGeom>
          <a:solidFill>
            <a:srgbClr val="313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8259219" y="6130939"/>
            <a:ext cx="628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RFD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0467687" y="6138684"/>
            <a:ext cx="695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DQW</a:t>
            </a:r>
            <a:endParaRPr lang="en-GB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88" y="3171932"/>
            <a:ext cx="847095" cy="5453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283" y="2259204"/>
            <a:ext cx="637534" cy="7777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4" t="8973" r="30612"/>
          <a:stretch/>
        </p:blipFill>
        <p:spPr>
          <a:xfrm>
            <a:off x="11023094" y="90111"/>
            <a:ext cx="1027568" cy="1447295"/>
          </a:xfrm>
          <a:prstGeom prst="roundRect">
            <a:avLst>
              <a:gd name="adj" fmla="val 2523"/>
            </a:avLst>
          </a:prstGeom>
          <a:ln w="28575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Heating and </a:t>
            </a:r>
            <a:r>
              <a:rPr lang="en-US" dirty="0" err="1" smtClean="0"/>
              <a:t>multipacting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86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Thermal and </a:t>
            </a:r>
            <a:r>
              <a:rPr lang="en-US" sz="1800" dirty="0" err="1" smtClean="0"/>
              <a:t>multipacting</a:t>
            </a:r>
            <a:r>
              <a:rPr lang="en-US" sz="1800" dirty="0" smtClean="0"/>
              <a:t> simulations were done for both couplers and cavities.</a:t>
            </a:r>
          </a:p>
          <a:p>
            <a:pPr marL="0" indent="0">
              <a:buNone/>
            </a:pPr>
            <a:r>
              <a:rPr lang="en-US" sz="1800" dirty="0" smtClean="0"/>
              <a:t>Important to incorporate the temperature dependent surface resistance and thermal conductivity!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t="15266" r="19838" b="15679"/>
          <a:stretch/>
        </p:blipFill>
        <p:spPr>
          <a:xfrm>
            <a:off x="7322127" y="2979588"/>
            <a:ext cx="4031673" cy="292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r="27046" b="56315"/>
          <a:stretch/>
        </p:blipFill>
        <p:spPr>
          <a:xfrm>
            <a:off x="3082634" y="3342745"/>
            <a:ext cx="2444751" cy="141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9" t="9305" r="-386" b="7992"/>
          <a:stretch/>
        </p:blipFill>
        <p:spPr>
          <a:xfrm>
            <a:off x="643459" y="4656927"/>
            <a:ext cx="2143496" cy="16549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r="48343" b="6240"/>
          <a:stretch/>
        </p:blipFill>
        <p:spPr>
          <a:xfrm>
            <a:off x="766657" y="3088745"/>
            <a:ext cx="2192779" cy="18250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01009" y="2602714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Thermal</a:t>
            </a:r>
            <a:endParaRPr lang="en-GB" b="1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t="57000" r="27580" b="-685"/>
          <a:stretch/>
        </p:blipFill>
        <p:spPr>
          <a:xfrm>
            <a:off x="3883022" y="4710660"/>
            <a:ext cx="2444751" cy="1416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8468173" y="262021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err="1" smtClean="0"/>
              <a:t>Multipacting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9166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24B20-14DD-4F5B-A35D-3CB52DD6EC0F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16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5740" t="20474" r="4297" b="49987"/>
          <a:stretch/>
        </p:blipFill>
        <p:spPr>
          <a:xfrm>
            <a:off x="3161037" y="2937955"/>
            <a:ext cx="8090321" cy="14883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Characteristic Impedance (25 </a:t>
            </a:r>
            <a:r>
              <a:rPr lang="el-GR" dirty="0" smtClean="0">
                <a:cs typeface="Calibri Light" panose="020F0302020204030204" pitchFamily="34" charset="0"/>
              </a:rPr>
              <a:t>Ω</a:t>
            </a:r>
            <a:r>
              <a:rPr lang="en-US" dirty="0" smtClean="0">
                <a:cs typeface="Calibri Light" panose="020F0302020204030204" pitchFamily="34" charset="0"/>
              </a:rPr>
              <a:t>)</a:t>
            </a:r>
            <a:endParaRPr lang="en-GB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4865" t="63502" r="5172" b="11766"/>
          <a:stretch/>
        </p:blipFill>
        <p:spPr>
          <a:xfrm>
            <a:off x="3161037" y="4536642"/>
            <a:ext cx="8090321" cy="12460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8756438" y="5807631"/>
            <a:ext cx="285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Montesinos (CERN)</a:t>
            </a:r>
            <a:endParaRPr lang="en-GB" dirty="0"/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86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Strength of inner conductor inside the window 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b="1" u="sng" dirty="0" smtClean="0">
                <a:sym typeface="Wingdings" panose="05000000000000000000" pitchFamily="2" charset="2"/>
              </a:rPr>
              <a:t>transport concern</a:t>
            </a:r>
          </a:p>
          <a:p>
            <a:pPr marL="0" indent="0"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Decreasing Z</a:t>
            </a:r>
            <a:r>
              <a:rPr lang="en-US" sz="1800" baseline="-25000" dirty="0" smtClean="0">
                <a:sym typeface="Wingdings" panose="05000000000000000000" pitchFamily="2" charset="2"/>
              </a:rPr>
              <a:t>0</a:t>
            </a:r>
            <a:r>
              <a:rPr lang="en-US" sz="1800" dirty="0" smtClean="0">
                <a:sym typeface="Wingdings" panose="05000000000000000000" pitchFamily="2" charset="2"/>
              </a:rPr>
              <a:t>, increases conductor thickness, increasing strength</a:t>
            </a:r>
            <a:endParaRPr lang="en-US" sz="18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231419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6"/>
          <p:cNvSpPr>
            <a:spLocks noGrp="1"/>
          </p:cNvSpPr>
          <p:nvPr>
            <p:ph idx="1"/>
          </p:nvPr>
        </p:nvSpPr>
        <p:spPr>
          <a:xfrm>
            <a:off x="1005840" y="1690688"/>
            <a:ext cx="8071658" cy="4351338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+mj-lt"/>
              </a:rPr>
              <a:t>25 to 50 </a:t>
            </a:r>
            <a:r>
              <a:rPr lang="el-GR" sz="1600" dirty="0" smtClean="0">
                <a:latin typeface="+mj-lt"/>
                <a:cs typeface="Calibri Light" panose="020F0302020204030204" pitchFamily="34" charset="0"/>
              </a:rPr>
              <a:t>Ω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adapters designed to qualify the HOM couplers and antennas </a:t>
            </a:r>
            <a:r>
              <a:rPr lang="en-US" sz="1600" b="1" u="sng" dirty="0" smtClean="0">
                <a:latin typeface="+mj-lt"/>
                <a:cs typeface="Calibri Light" panose="020F0302020204030204" pitchFamily="34" charset="0"/>
              </a:rPr>
              <a:t>before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and </a:t>
            </a:r>
            <a:r>
              <a:rPr lang="en-US" sz="1600" b="1" u="sng" dirty="0" smtClean="0">
                <a:latin typeface="+mj-lt"/>
                <a:cs typeface="Calibri Light" panose="020F0302020204030204" pitchFamily="34" charset="0"/>
              </a:rPr>
              <a:t>after installation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onto the cavity.</a:t>
            </a:r>
          </a:p>
          <a:p>
            <a:endParaRPr lang="en-GB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Impedance adapters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33FD-E350-436A-8C06-780308243C7C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17</a:t>
            </a:fld>
            <a:endParaRPr lang="en-GB"/>
          </a:p>
        </p:txBody>
      </p:sp>
      <p:pic>
        <p:nvPicPr>
          <p:cNvPr id="14" name="Picture 2" descr="US HL-LHC Accelerator Upgrade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064" y="266403"/>
            <a:ext cx="1729617" cy="8120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55080" y="29398"/>
            <a:ext cx="158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Developed with...</a:t>
            </a:r>
            <a:endParaRPr lang="en-GB" sz="105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444" y="3915667"/>
            <a:ext cx="3502168" cy="20012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b="35965"/>
          <a:stretch/>
        </p:blipFill>
        <p:spPr>
          <a:xfrm rot="5400000">
            <a:off x="-69955" y="3727367"/>
            <a:ext cx="3592361" cy="8755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888" y="3904620"/>
            <a:ext cx="3502168" cy="20012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579" b="100000" l="0" r="69712"/>
                    </a14:imgEffect>
                  </a14:imgLayer>
                </a14:imgProps>
              </a:ext>
            </a:extLst>
          </a:blip>
          <a:srcRect t="56496" r="31729" b="-20531"/>
          <a:stretch/>
        </p:blipFill>
        <p:spPr>
          <a:xfrm rot="5400000">
            <a:off x="5160635" y="3224575"/>
            <a:ext cx="2452536" cy="87554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40666" y="2467108"/>
            <a:ext cx="2929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 smtClean="0"/>
              <a:t>OD = 40 mm (25</a:t>
            </a:r>
            <a:r>
              <a:rPr lang="el-GR" sz="1100" b="1" u="sng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Ω</a:t>
            </a:r>
            <a:r>
              <a:rPr lang="en-US" sz="1100" b="1" u="sng" dirty="0" smtClean="0"/>
              <a:t>) </a:t>
            </a:r>
            <a:r>
              <a:rPr lang="en-US" sz="1100" b="1" u="sng" dirty="0" smtClean="0">
                <a:sym typeface="Wingdings" panose="05000000000000000000" pitchFamily="2" charset="2"/>
              </a:rPr>
              <a:t></a:t>
            </a:r>
            <a:r>
              <a:rPr lang="en-US" sz="1100" b="1" u="sng" dirty="0" smtClean="0"/>
              <a:t> N-type (50 </a:t>
            </a:r>
            <a:r>
              <a:rPr lang="el-GR" sz="1100" b="1" u="sng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Ω</a:t>
            </a:r>
            <a:r>
              <a:rPr lang="en-US" sz="1100" b="1" u="sng" dirty="0" smtClean="0"/>
              <a:t>)</a:t>
            </a:r>
          </a:p>
          <a:p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Taper for broadband impedance transformation.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~ 450 mm</a:t>
            </a:r>
          </a:p>
          <a:p>
            <a:endParaRPr lang="en-GB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7038314" y="2436078"/>
            <a:ext cx="295358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 smtClean="0"/>
              <a:t>OD = 16 mm (25</a:t>
            </a:r>
            <a:r>
              <a:rPr lang="el-GR" sz="1100" b="1" u="sng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Ω</a:t>
            </a:r>
            <a:r>
              <a:rPr lang="en-US" sz="1100" b="1" u="sng" dirty="0" smtClean="0"/>
              <a:t>) </a:t>
            </a:r>
            <a:r>
              <a:rPr lang="en-US" sz="1100" b="1" u="sng" dirty="0" smtClean="0">
                <a:sym typeface="Wingdings" panose="05000000000000000000" pitchFamily="2" charset="2"/>
              </a:rPr>
              <a:t></a:t>
            </a:r>
            <a:r>
              <a:rPr lang="en-US" sz="1100" b="1" u="sng" dirty="0" smtClean="0"/>
              <a:t> N-type (50 </a:t>
            </a:r>
            <a:r>
              <a:rPr lang="el-GR" sz="1100" b="1" u="sng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Ω</a:t>
            </a:r>
            <a:r>
              <a:rPr lang="en-US" sz="1100" b="1" u="sng" dirty="0" smtClean="0"/>
              <a:t>)</a:t>
            </a:r>
          </a:p>
          <a:p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Quarter wave transformer (400 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~ 300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Could also use taper for broadband, but longer.</a:t>
            </a:r>
          </a:p>
          <a:p>
            <a:endParaRPr lang="en-GB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617586" y="5589885"/>
            <a:ext cx="664570" cy="34051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25 </a:t>
            </a:r>
            <a:r>
              <a:rPr lang="el-GR" sz="14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Ω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63121" y="4493232"/>
            <a:ext cx="664570" cy="34051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25 </a:t>
            </a:r>
            <a:r>
              <a:rPr lang="el-GR" sz="14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Ω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61683" y="2296848"/>
            <a:ext cx="664570" cy="34051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50 </a:t>
            </a:r>
            <a:r>
              <a:rPr lang="el-GR" sz="14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Ω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19946" y="2249192"/>
            <a:ext cx="664570" cy="34051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50 </a:t>
            </a:r>
            <a:r>
              <a:rPr lang="el-GR" sz="14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Ω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7739152" y="4103028"/>
            <a:ext cx="0" cy="1824823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28033" y="5955999"/>
            <a:ext cx="1022238" cy="34051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400 MHz</a:t>
            </a:r>
            <a:endParaRPr lang="en-GB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6"/>
          <p:cNvSpPr>
            <a:spLocks noGrp="1"/>
          </p:cNvSpPr>
          <p:nvPr>
            <p:ph idx="1"/>
          </p:nvPr>
        </p:nvSpPr>
        <p:spPr>
          <a:xfrm>
            <a:off x="1005840" y="1690688"/>
            <a:ext cx="8071658" cy="4351338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+mj-lt"/>
              </a:rPr>
              <a:t>25 to 50 </a:t>
            </a:r>
            <a:r>
              <a:rPr lang="el-GR" sz="1600" dirty="0" smtClean="0">
                <a:latin typeface="+mj-lt"/>
                <a:cs typeface="Calibri Light" panose="020F0302020204030204" pitchFamily="34" charset="0"/>
              </a:rPr>
              <a:t>Ω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adapters designed to qualify the HOM couplers and antennas </a:t>
            </a:r>
            <a:r>
              <a:rPr lang="en-US" sz="1600" b="1" u="sng" dirty="0" smtClean="0">
                <a:latin typeface="+mj-lt"/>
                <a:cs typeface="Calibri Light" panose="020F0302020204030204" pitchFamily="34" charset="0"/>
              </a:rPr>
              <a:t>before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and </a:t>
            </a:r>
            <a:r>
              <a:rPr lang="en-US" sz="1600" b="1" u="sng" dirty="0" smtClean="0">
                <a:latin typeface="+mj-lt"/>
                <a:cs typeface="Calibri Light" panose="020F0302020204030204" pitchFamily="34" charset="0"/>
              </a:rPr>
              <a:t>after installation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onto the cavity.</a:t>
            </a:r>
          </a:p>
          <a:p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‘Back-to-back’ measurements </a:t>
            </a:r>
            <a:r>
              <a:rPr lang="en-US" sz="1600" b="1" u="sng" dirty="0" smtClean="0">
                <a:latin typeface="+mj-lt"/>
                <a:cs typeface="Calibri Light" panose="020F0302020204030204" pitchFamily="34" charset="0"/>
              </a:rPr>
              <a:t>qualified the adapters functionality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Impedance adapters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DEC-0F47-40B4-AC8B-E6DDFED1675C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18</a:t>
            </a:fld>
            <a:endParaRPr lang="en-GB" dirty="0"/>
          </a:p>
        </p:txBody>
      </p:sp>
      <p:pic>
        <p:nvPicPr>
          <p:cNvPr id="14" name="Picture 2" descr="US HL-LHC Accelerator Upgrade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064" y="266403"/>
            <a:ext cx="1729617" cy="8120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55080" y="29398"/>
            <a:ext cx="158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Developed with...</a:t>
            </a:r>
            <a:endParaRPr lang="en-GB" sz="1050" dirty="0"/>
          </a:p>
        </p:txBody>
      </p:sp>
      <p:pic>
        <p:nvPicPr>
          <p:cNvPr id="3" name="Picture 2" descr="Tick Mark Correc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68" y="2160556"/>
            <a:ext cx="372601" cy="34526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47456" y="3485974"/>
            <a:ext cx="4046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rial (Body)"/>
                <a:ea typeface="Verdana" panose="020B0604030504040204" pitchFamily="34" charset="0"/>
              </a:rPr>
              <a:t>Back-to-back measurements</a:t>
            </a:r>
          </a:p>
          <a:p>
            <a:endParaRPr lang="en-GB" dirty="0" smtClean="0">
              <a:latin typeface="Arial (Body)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6"/>
                </a:solidFill>
                <a:latin typeface="Arial (Body)"/>
                <a:ea typeface="Verdana" panose="020B0604030504040204" pitchFamily="34" charset="0"/>
              </a:rPr>
              <a:t>Adapter V/H-HOMC:</a:t>
            </a:r>
            <a:endParaRPr lang="en-GB" dirty="0">
              <a:solidFill>
                <a:schemeClr val="accent6"/>
              </a:solidFill>
              <a:latin typeface="Arial (Body)"/>
              <a:ea typeface="Verdana" panose="020B0604030504040204" pitchFamily="34" charset="0"/>
            </a:endParaRPr>
          </a:p>
          <a:p>
            <a:r>
              <a:rPr lang="en-GB" dirty="0" smtClean="0">
                <a:solidFill>
                  <a:schemeClr val="accent6"/>
                </a:solidFill>
                <a:latin typeface="Arial (Body)"/>
                <a:ea typeface="Verdana" panose="020B0604030504040204" pitchFamily="34" charset="0"/>
              </a:rPr>
              <a:t>	S21 </a:t>
            </a:r>
            <a:r>
              <a:rPr lang="en-GB" dirty="0">
                <a:solidFill>
                  <a:schemeClr val="accent6"/>
                </a:solidFill>
                <a:latin typeface="Arial (Body)"/>
                <a:ea typeface="Verdana" panose="020B0604030504040204" pitchFamily="34" charset="0"/>
              </a:rPr>
              <a:t>&gt; -0.5 dB broad-band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accent6"/>
              </a:solidFill>
              <a:latin typeface="Arial (Body)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accent6"/>
                </a:solidFill>
                <a:latin typeface="Arial (Body)"/>
                <a:ea typeface="Verdana" panose="020B0604030504040204" pitchFamily="34" charset="0"/>
              </a:rPr>
              <a:t>Adapter </a:t>
            </a:r>
            <a:r>
              <a:rPr lang="en-GB" dirty="0" smtClean="0">
                <a:solidFill>
                  <a:schemeClr val="accent6"/>
                </a:solidFill>
                <a:latin typeface="Arial (Body)"/>
                <a:ea typeface="Verdana" panose="020B0604030504040204" pitchFamily="34" charset="0"/>
              </a:rPr>
              <a:t>FA:</a:t>
            </a:r>
            <a:endParaRPr lang="en-GB" dirty="0">
              <a:solidFill>
                <a:schemeClr val="accent6"/>
              </a:solidFill>
              <a:latin typeface="Arial (Body)"/>
              <a:ea typeface="Verdana" panose="020B0604030504040204" pitchFamily="34" charset="0"/>
            </a:endParaRPr>
          </a:p>
          <a:p>
            <a:r>
              <a:rPr lang="en-GB" dirty="0" smtClean="0">
                <a:solidFill>
                  <a:schemeClr val="accent6"/>
                </a:solidFill>
                <a:latin typeface="Arial (Body)"/>
                <a:ea typeface="Verdana" panose="020B0604030504040204" pitchFamily="34" charset="0"/>
              </a:rPr>
              <a:t>	S21 </a:t>
            </a:r>
            <a:r>
              <a:rPr lang="en-GB" dirty="0">
                <a:solidFill>
                  <a:schemeClr val="accent6"/>
                </a:solidFill>
                <a:latin typeface="Arial (Body)"/>
                <a:ea typeface="Verdana" panose="020B0604030504040204" pitchFamily="34" charset="0"/>
              </a:rPr>
              <a:t>&gt; -0.1 dB at 400 MHz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26" y="2816057"/>
            <a:ext cx="2336334" cy="322596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1065"/>
          <a:stretch/>
        </p:blipFill>
        <p:spPr>
          <a:xfrm rot="16200000">
            <a:off x="4077562" y="3515596"/>
            <a:ext cx="2238088" cy="197208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00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Measurements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3649-9572-4ADB-B933-18B38B5C54B0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20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8447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HOM couplers for ERLs</a:t>
            </a:r>
          </a:p>
          <a:p>
            <a:r>
              <a:rPr lang="en-US" sz="2400" dirty="0" smtClean="0"/>
              <a:t>LHC crab cavity HOM couplers</a:t>
            </a:r>
          </a:p>
          <a:p>
            <a:r>
              <a:rPr lang="en-US" sz="2400" dirty="0" smtClean="0"/>
              <a:t>Design choices</a:t>
            </a:r>
          </a:p>
          <a:p>
            <a:r>
              <a:rPr lang="en-US" sz="2200" dirty="0" smtClean="0"/>
              <a:t>Measurements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2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096000" y="2197101"/>
            <a:ext cx="6007100" cy="18466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/>
              <a:t>Coupling mechanism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/>
              <a:t>Fundamental mode rejection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/>
              <a:t>High frequency transformation and HOM damping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/>
              <a:t>Dynamic heat-load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/>
              <a:t>Heating and </a:t>
            </a:r>
            <a:r>
              <a:rPr lang="en-US" sz="1600" dirty="0" err="1"/>
              <a:t>multipacting</a:t>
            </a: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/>
              <a:t>Feedthroughs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dirty="0"/>
              <a:t>Characteristic impedance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4266863"/>
            <a:ext cx="2184400" cy="8617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Test boxes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Without beam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With beam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43300" y="3917950"/>
            <a:ext cx="2514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43300" y="4356100"/>
            <a:ext cx="2514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6"/>
          <p:cNvSpPr>
            <a:spLocks noGrp="1"/>
          </p:cNvSpPr>
          <p:nvPr>
            <p:ph idx="1"/>
          </p:nvPr>
        </p:nvSpPr>
        <p:spPr>
          <a:xfrm>
            <a:off x="1005840" y="1542363"/>
            <a:ext cx="8203926" cy="4351338"/>
          </a:xfrm>
        </p:spPr>
        <p:txBody>
          <a:bodyPr>
            <a:normAutofit/>
          </a:bodyPr>
          <a:lstStyle/>
          <a:p>
            <a:r>
              <a:rPr lang="en-US" sz="1400" dirty="0" smtClean="0"/>
              <a:t>Text boxes designed to test and quantify the functionality of the couplers.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Test-box measurements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AD8E-A96E-4B17-B2AD-94E191B99742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20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b="4843"/>
          <a:stretch/>
        </p:blipFill>
        <p:spPr>
          <a:xfrm>
            <a:off x="4416979" y="4349698"/>
            <a:ext cx="2464224" cy="1800000"/>
          </a:xfrm>
          <a:prstGeom prst="rect">
            <a:avLst/>
          </a:prstGeom>
        </p:spPr>
      </p:pic>
      <p:pic>
        <p:nvPicPr>
          <p:cNvPr id="14" name="Picture 2" descr="US HL-LHC Accelerator Upgrade Pro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064" y="265017"/>
            <a:ext cx="1729617" cy="8120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55080" y="29398"/>
            <a:ext cx="158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Developed with...</a:t>
            </a:r>
            <a:endParaRPr lang="en-GB" sz="1050" dirty="0"/>
          </a:p>
        </p:txBody>
      </p:sp>
      <p:pic>
        <p:nvPicPr>
          <p:cNvPr id="17" name="Picture 4" descr="https://lh3.googleusercontent.com/wO9IKoC4nJpM4wb3Oyft6jBSmBqdsfDT4L_iXcpp3fCtZEWorcaR212QktDrJNmWRqNllgLUJXql-Q-1u1-ohdL2U7FdOIQRSgN5hiGKjvC2bh_j0jhFrmaCNI-lg1NkjdWedLbL1b9u_svLxkEukOyVToYg7GA0zh0v_EgKz2P3s4aGHmlhBHecdl53UVIdaE1yGFCJkVEsMbI1-nIV8BRjLmT4uFriH9TW3VizSMdfVPLRtWTWMKetzA9NyO91llheq6qDfzN9STu9FAaXRr77nJMrVok8wNU81xJNvamRigiCzPw1nhDZH9HxHJLiB7THtAL_9bIyuj6GDy_b74qPl2BJeQxKRv4VcF8G9_RedeW4IIJs_uHfXpUsHPFGuy-38_fBfHLmbGof7Cf3PQUxf-rUJXsxPCAsCP6SFh7nGnE9LgyoqAiJV9gTtEZ_76EgEPmG_tuTai818y12kB0cZONoDX4q0wPmEMvdRnmufXDA5P4wpeC6cC8ZYSbUEG2DhDww6rwhgNMV2VU2cEmV0u7IB9AO6YBJZeGUl2Lx8T6BwidW2ytED_YvE54QTIUL9N5QiI6SIIp2KOnIuAefDKkK8MYb191yp7LZdKPdhCo1lAYAkRf1quvH3Ag4VCCbVpco__4CiJ5TRQ_Mio3LTCRfAjh09PM5qlcnpBNmpOAPLuyHep0z-ghRTA=w794-h1058-no?authuser=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8" t="4923" b="14941"/>
          <a:stretch/>
        </p:blipFill>
        <p:spPr bwMode="auto">
          <a:xfrm rot="16200000">
            <a:off x="2005521" y="4329433"/>
            <a:ext cx="1564258" cy="184053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901" t="7506" r="54883" b="17528"/>
          <a:stretch/>
        </p:blipFill>
        <p:spPr>
          <a:xfrm>
            <a:off x="1867385" y="2398520"/>
            <a:ext cx="1840530" cy="1871352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7" t="34427" r="25552" b="6050"/>
          <a:stretch/>
        </p:blipFill>
        <p:spPr>
          <a:xfrm>
            <a:off x="4042695" y="2434196"/>
            <a:ext cx="3212792" cy="1800000"/>
          </a:xfrm>
          <a:prstGeom prst="rect">
            <a:avLst/>
          </a:prstGeom>
        </p:spPr>
      </p:pic>
      <p:sp>
        <p:nvSpPr>
          <p:cNvPr id="20" name="Content Placeholder 6"/>
          <p:cNvSpPr txBox="1">
            <a:spLocks/>
          </p:cNvSpPr>
          <p:nvPr/>
        </p:nvSpPr>
        <p:spPr>
          <a:xfrm>
            <a:off x="8025535" y="2867926"/>
            <a:ext cx="3913329" cy="31449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accent6"/>
                </a:solidFill>
              </a:rPr>
              <a:t>See if couplers work as designed BEFORE INSTALATION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accent6"/>
                </a:solidFill>
              </a:rPr>
              <a:t>Could use to tune notch frequency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accent6"/>
                </a:solidFill>
              </a:rPr>
              <a:t>Shown that HOM damping can be predicted with test box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b="1" u="sng" dirty="0" smtClean="0">
                <a:solidFill>
                  <a:schemeClr val="accent6"/>
                </a:solidFill>
              </a:rPr>
              <a:t>Assign couplers to specific cavities / ports depending on response!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3" t="35889" r="38295" b="28111"/>
          <a:stretch/>
        </p:blipFill>
        <p:spPr>
          <a:xfrm>
            <a:off x="448837" y="4752897"/>
            <a:ext cx="1114006" cy="12600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6163" b="8679"/>
          <a:stretch/>
        </p:blipFill>
        <p:spPr>
          <a:xfrm>
            <a:off x="448837" y="2974196"/>
            <a:ext cx="898936" cy="126000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cxnSp>
        <p:nvCxnSpPr>
          <p:cNvPr id="28" name="Straight Arrow Connector 27"/>
          <p:cNvCxnSpPr/>
          <p:nvPr/>
        </p:nvCxnSpPr>
        <p:spPr>
          <a:xfrm flipV="1">
            <a:off x="1242960" y="3184748"/>
            <a:ext cx="729238" cy="2988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242960" y="5540598"/>
            <a:ext cx="729238" cy="298896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400321" y="3184748"/>
            <a:ext cx="61518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400321" y="5318348"/>
            <a:ext cx="615187" cy="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Right Brace 35"/>
          <p:cNvSpPr/>
          <p:nvPr/>
        </p:nvSpPr>
        <p:spPr>
          <a:xfrm>
            <a:off x="7438206" y="2450624"/>
            <a:ext cx="374284" cy="3638496"/>
          </a:xfrm>
          <a:prstGeom prst="rightBrace">
            <a:avLst>
              <a:gd name="adj1" fmla="val 67713"/>
              <a:gd name="adj2" fmla="val 2501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1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9101" t="560" r="16771" b="-1"/>
          <a:stretch/>
        </p:blipFill>
        <p:spPr>
          <a:xfrm rot="5400000">
            <a:off x="2547031" y="3501056"/>
            <a:ext cx="1874822" cy="3168622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8070" r="15600" b="15963"/>
          <a:stretch/>
        </p:blipFill>
        <p:spPr>
          <a:xfrm>
            <a:off x="1900130" y="2010899"/>
            <a:ext cx="3168623" cy="1963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measurements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21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3" t="35889" r="38295" b="28111"/>
          <a:stretch/>
        </p:blipFill>
        <p:spPr>
          <a:xfrm>
            <a:off x="448837" y="4752897"/>
            <a:ext cx="1114006" cy="12600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6163" b="8679"/>
          <a:stretch/>
        </p:blipFill>
        <p:spPr>
          <a:xfrm>
            <a:off x="448837" y="2974196"/>
            <a:ext cx="898936" cy="126000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1242960" y="3184748"/>
            <a:ext cx="729238" cy="2988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242960" y="5540598"/>
            <a:ext cx="729238" cy="298896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463" y="4118198"/>
            <a:ext cx="3572991" cy="2149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t="20704" r="22404" b="11181"/>
          <a:stretch/>
        </p:blipFill>
        <p:spPr>
          <a:xfrm>
            <a:off x="5577337" y="2058524"/>
            <a:ext cx="2737988" cy="1943762"/>
          </a:xfrm>
          <a:prstGeom prst="rect">
            <a:avLst/>
          </a:prstGeom>
        </p:spPr>
      </p:pic>
      <p:sp>
        <p:nvSpPr>
          <p:cNvPr id="16" name="Content Placeholder 6"/>
          <p:cNvSpPr>
            <a:spLocks noGrp="1"/>
          </p:cNvSpPr>
          <p:nvPr>
            <p:ph idx="1"/>
          </p:nvPr>
        </p:nvSpPr>
        <p:spPr>
          <a:xfrm>
            <a:off x="1005840" y="1542363"/>
            <a:ext cx="8203926" cy="4351338"/>
          </a:xfrm>
        </p:spPr>
        <p:txBody>
          <a:bodyPr>
            <a:normAutofit/>
          </a:bodyPr>
          <a:lstStyle/>
          <a:p>
            <a:r>
              <a:rPr lang="en-US" sz="1400" dirty="0" smtClean="0"/>
              <a:t>HOM measurements verify damping requirements and quantify deviations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876696" y="3169096"/>
            <a:ext cx="61518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876696" y="5302696"/>
            <a:ext cx="615187" cy="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Content Placeholder 6"/>
          <p:cNvSpPr txBox="1">
            <a:spLocks/>
          </p:cNvSpPr>
          <p:nvPr/>
        </p:nvSpPr>
        <p:spPr>
          <a:xfrm>
            <a:off x="9082175" y="2575469"/>
            <a:ext cx="2982288" cy="3144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accent6"/>
                </a:solidFill>
              </a:rPr>
              <a:t>All met acceptance criteria!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400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u="sng" dirty="0" smtClean="0">
                <a:solidFill>
                  <a:schemeClr val="accent6"/>
                </a:solidFill>
              </a:rPr>
              <a:t>Measured f and Q deviations from simulation!</a:t>
            </a:r>
            <a:endParaRPr lang="en-US" sz="1800" b="1" u="sng" dirty="0" smtClean="0">
              <a:solidFill>
                <a:schemeClr val="accent6"/>
              </a:solidFill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8680880" y="2183038"/>
            <a:ext cx="374284" cy="3638496"/>
          </a:xfrm>
          <a:prstGeom prst="rightBrace">
            <a:avLst>
              <a:gd name="adj1" fmla="val 67713"/>
              <a:gd name="adj2" fmla="val 2501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77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measurements with beam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22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05839" y="1542363"/>
            <a:ext cx="9671685" cy="4351338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Crab cavity (DQW) measured with proton beam for first time in Super Proton Synchrotron (SPS) at CERN.</a:t>
            </a:r>
          </a:p>
          <a:p>
            <a:r>
              <a:rPr lang="en-US" sz="1600" dirty="0" smtClean="0"/>
              <a:t>Measurements at bunch spacing harmonics matched well with simulations</a:t>
            </a:r>
          </a:p>
          <a:p>
            <a:r>
              <a:rPr lang="en-US" sz="1600" dirty="0" smtClean="0"/>
              <a:t>Measurements at HOM frequencies did not always match perfectly.</a:t>
            </a:r>
          </a:p>
          <a:p>
            <a:endParaRPr lang="en-US" sz="16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8" t="46838" r="18914" b="14704"/>
          <a:stretch/>
        </p:blipFill>
        <p:spPr>
          <a:xfrm>
            <a:off x="1005839" y="3121925"/>
            <a:ext cx="2486025" cy="1438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6" t="6610" r="11908"/>
          <a:stretch/>
        </p:blipFill>
        <p:spPr>
          <a:xfrm>
            <a:off x="3796187" y="3048000"/>
            <a:ext cx="4667251" cy="3172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3" t="35951" r="18334" b="27375"/>
          <a:stretch/>
        </p:blipFill>
        <p:spPr>
          <a:xfrm>
            <a:off x="952499" y="4596025"/>
            <a:ext cx="2571750" cy="1371601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8724900" y="3121925"/>
            <a:ext cx="3162300" cy="28976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Bunch profile and inter-bunch deviations </a:t>
            </a:r>
            <a:r>
              <a:rPr lang="en-US" b="1" dirty="0" smtClean="0"/>
              <a:t>MUST be taken into account</a:t>
            </a:r>
            <a:r>
              <a:rPr lang="en-US" dirty="0" smtClean="0"/>
              <a:t> when predicting HOM performance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337190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23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060032"/>
              </p:ext>
            </p:extLst>
          </p:nvPr>
        </p:nvGraphicFramePr>
        <p:xfrm>
          <a:off x="1009650" y="1690688"/>
          <a:ext cx="1034415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43450">
                  <a:extLst>
                    <a:ext uri="{9D8B030D-6E8A-4147-A177-3AD203B41FA5}">
                      <a16:colId xmlns:a16="http://schemas.microsoft.com/office/drawing/2014/main" val="2492168143"/>
                    </a:ext>
                  </a:extLst>
                </a:gridCol>
                <a:gridCol w="5600700">
                  <a:extLst>
                    <a:ext uri="{9D8B030D-6E8A-4147-A177-3AD203B41FA5}">
                      <a16:colId xmlns:a16="http://schemas.microsoft.com/office/drawing/2014/main" val="24604585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/>
                        <a:t>ERL high beam currents</a:t>
                      </a:r>
                      <a:r>
                        <a:rPr lang="en-US" b="1" baseline="0" dirty="0" smtClean="0"/>
                        <a:t> can produce large HOM power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High power handling damping mechanisms</a:t>
                      </a:r>
                      <a:r>
                        <a:rPr lang="en-US" sz="1600" i="1" baseline="0" dirty="0" smtClean="0"/>
                        <a:t> needed</a:t>
                      </a:r>
                      <a:endParaRPr lang="en-GB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3285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/>
                        <a:t>Experience</a:t>
                      </a:r>
                      <a:r>
                        <a:rPr lang="en-US" b="1" baseline="0" dirty="0" smtClean="0"/>
                        <a:t> at CERN with High Power SC HOM couplers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9069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/>
                        <a:t>Coupling mechanisms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847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/>
                        <a:t>Fundamental rejection and dynamic heat loads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Stopping</a:t>
                      </a:r>
                      <a:r>
                        <a:rPr lang="en-US" sz="1600" i="1" baseline="0" dirty="0" smtClean="0"/>
                        <a:t> the field BEFORE the gasket… maybe not necessary in the future?</a:t>
                      </a:r>
                      <a:endParaRPr lang="en-GB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903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/>
                        <a:t>HOM damping and high power HOMs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205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/>
                        <a:t>25</a:t>
                      </a:r>
                      <a:r>
                        <a:rPr lang="en-US" b="1" baseline="0" dirty="0" smtClean="0"/>
                        <a:t> ohm characteristic impedance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6861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/>
                        <a:t>Test-boxes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Qualify couplers and implement selection criteria</a:t>
                      </a:r>
                      <a:endParaRPr lang="en-GB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7865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/>
                        <a:t>HOM measurements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Stochastic simulations with mode parameters</a:t>
                      </a:r>
                      <a:endParaRPr lang="en-GB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8204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/>
                        <a:t>Measurements with beam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Stochastic simulations with bunch characteristics</a:t>
                      </a:r>
                      <a:endParaRPr lang="en-GB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7490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48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Thanks… Questions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24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96000" y="365125"/>
            <a:ext cx="887526" cy="952077"/>
            <a:chOff x="8836882" y="71715"/>
            <a:chExt cx="1087079" cy="11661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88" t="64054" r="37541" b="3801"/>
            <a:stretch/>
          </p:blipFill>
          <p:spPr>
            <a:xfrm rot="10800000" flipH="1">
              <a:off x="8836882" y="71715"/>
              <a:ext cx="1087079" cy="8776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04" t="5462" r="46132" b="88340"/>
            <a:stretch/>
          </p:blipFill>
          <p:spPr>
            <a:xfrm rot="10800000" flipH="1">
              <a:off x="9240196" y="1016442"/>
              <a:ext cx="295242" cy="2214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047624" y="2236409"/>
            <a:ext cx="5618699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Thank you for the invitation to speak and share!</a:t>
            </a:r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Thanks my management for the great opportunities.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Thanks to Rama, Ofelia and the HiLumi project management for such interesting work.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Thanks to </a:t>
            </a:r>
            <a:r>
              <a:rPr lang="en-US" sz="1400" dirty="0" err="1" smtClean="0"/>
              <a:t>Seb</a:t>
            </a:r>
            <a:r>
              <a:rPr lang="en-US" sz="1400" dirty="0" smtClean="0"/>
              <a:t>, Antoine, Stefanie, our colleagues in SM18 and in EN-MME for the amazing work, collaboration and fruitful discussions.</a:t>
            </a: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763" y="1462636"/>
            <a:ext cx="4837371" cy="47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2580" y="1825625"/>
            <a:ext cx="97612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[1]  PhD Thesis, J. Mitchell (2019) </a:t>
            </a:r>
            <a:r>
              <a:rPr lang="en-GB" sz="2000" dirty="0" smtClean="0"/>
              <a:t>	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2C935-DFCB-4302-B6D1-137ECE70997D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2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C5EB-4D89-42E2-A721-64F3B179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 power in ERL’s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44352-0BD0-4F48-A464-FB5B30D2B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853"/>
            <a:ext cx="5006178" cy="435133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 key advantage of an ERL is it can operate at </a:t>
            </a:r>
            <a:r>
              <a:rPr lang="en-US" b="1" u="sng" dirty="0"/>
              <a:t>higher beam currents</a:t>
            </a:r>
            <a:r>
              <a:rPr lang="en-US" dirty="0"/>
              <a:t>, but this is limited by </a:t>
            </a:r>
            <a:r>
              <a:rPr lang="en-US" b="1" u="sng" dirty="0"/>
              <a:t>BBU </a:t>
            </a:r>
            <a:r>
              <a:rPr lang="en-US" b="1" u="sng" dirty="0" smtClean="0"/>
              <a:t>instabilities </a:t>
            </a:r>
            <a:r>
              <a:rPr lang="en-US" b="1" u="sng" dirty="0"/>
              <a:t>caused by HOMs</a:t>
            </a:r>
          </a:p>
          <a:p>
            <a:pPr>
              <a:lnSpc>
                <a:spcPct val="120000"/>
              </a:lnSpc>
            </a:pPr>
            <a:r>
              <a:rPr lang="en-US" dirty="0"/>
              <a:t>These HOMs need </a:t>
            </a:r>
            <a:r>
              <a:rPr lang="en-US" dirty="0" smtClean="0"/>
              <a:t>damping </a:t>
            </a:r>
            <a:r>
              <a:rPr lang="en-US" dirty="0"/>
              <a:t>but due to the high currents this can be </a:t>
            </a:r>
            <a:r>
              <a:rPr lang="en-US" b="1" u="sng" dirty="0"/>
              <a:t>substantial powers</a:t>
            </a:r>
            <a:r>
              <a:rPr lang="en-US" dirty="0"/>
              <a:t> beyond normal power handling for HOM </a:t>
            </a:r>
            <a:r>
              <a:rPr lang="en-US" dirty="0" smtClean="0"/>
              <a:t>couplers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For example the </a:t>
            </a:r>
            <a:r>
              <a:rPr lang="en-US" dirty="0" err="1"/>
              <a:t>eRHIC</a:t>
            </a:r>
            <a:r>
              <a:rPr lang="en-US" dirty="0"/>
              <a:t> ERL </a:t>
            </a:r>
            <a:r>
              <a:rPr lang="en-US" dirty="0" smtClean="0"/>
              <a:t>had 7 </a:t>
            </a:r>
            <a:r>
              <a:rPr lang="en-US" dirty="0"/>
              <a:t>kW HOM power per cavity up to 40 GHz, and JLEIC ERL was 6 kW at highest currents ~ 240-300 mA</a:t>
            </a:r>
          </a:p>
          <a:p>
            <a:pPr>
              <a:lnSpc>
                <a:spcPct val="120000"/>
              </a:lnSpc>
            </a:pPr>
            <a:r>
              <a:rPr lang="en-US" dirty="0"/>
              <a:t>This level of power cannot be dissipated at cryogenic temperatures so the power needs to be extracted to a room temperature </a:t>
            </a:r>
            <a:r>
              <a:rPr lang="en-US" dirty="0" smtClean="0"/>
              <a:t>load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95705-43A7-49E8-9C33-A47317C78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705" y="2254947"/>
            <a:ext cx="4900489" cy="27700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7EDF1B-8300-42E6-A78D-B78B9FC55C61}"/>
              </a:ext>
            </a:extLst>
          </p:cNvPr>
          <p:cNvSpPr/>
          <p:nvPr/>
        </p:nvSpPr>
        <p:spPr>
          <a:xfrm>
            <a:off x="6924380" y="5085434"/>
            <a:ext cx="47649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The integrated HOM power up to 5 GHz in </a:t>
            </a:r>
            <a:r>
              <a:rPr lang="en-US" sz="1100" i="1" dirty="0" err="1"/>
              <a:t>eRHIC</a:t>
            </a:r>
            <a:r>
              <a:rPr lang="en-US" sz="1100" i="1" dirty="0"/>
              <a:t> from </a:t>
            </a:r>
            <a:r>
              <a:rPr lang="en-GB" sz="1100" b="1" i="1" u="sng" dirty="0"/>
              <a:t>Chen Xu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E44352-0BD0-4F48-A464-FB5B30D2BC08}"/>
              </a:ext>
            </a:extLst>
          </p:cNvPr>
          <p:cNvSpPr txBox="1">
            <a:spLocks/>
          </p:cNvSpPr>
          <p:nvPr/>
        </p:nvSpPr>
        <p:spPr>
          <a:xfrm>
            <a:off x="8568715" y="107903"/>
            <a:ext cx="3512264" cy="2572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Prof. G. Burt (Lancaster University)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1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5ED1D-2379-4380-A2FB-A2AF8821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BLA’s and Coax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F6FE-4943-4763-93BD-794192F37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61943" cy="4667250"/>
          </a:xfrm>
        </p:spPr>
        <p:txBody>
          <a:bodyPr anchor="t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Current standard is using </a:t>
            </a:r>
            <a:r>
              <a:rPr lang="en-US" b="1" dirty="0"/>
              <a:t>Beamline Absorbers (BLAs)</a:t>
            </a:r>
            <a:r>
              <a:rPr lang="en-US" dirty="0"/>
              <a:t> placed in the warm section of the beampipe</a:t>
            </a:r>
          </a:p>
          <a:p>
            <a:pPr>
              <a:lnSpc>
                <a:spcPct val="120000"/>
              </a:lnSpc>
            </a:pPr>
            <a:r>
              <a:rPr lang="en-US" dirty="0"/>
              <a:t>Requires a </a:t>
            </a:r>
            <a:r>
              <a:rPr lang="en-US" b="1" dirty="0"/>
              <a:t>large beampipe</a:t>
            </a:r>
            <a:r>
              <a:rPr lang="en-US" dirty="0"/>
              <a:t> to ensure HOMs are not cut-off</a:t>
            </a:r>
          </a:p>
          <a:p>
            <a:pPr>
              <a:lnSpc>
                <a:spcPct val="120000"/>
              </a:lnSpc>
            </a:pPr>
            <a:r>
              <a:rPr lang="en-US" dirty="0"/>
              <a:t>This is not ideal for lower frequency </a:t>
            </a:r>
            <a:r>
              <a:rPr lang="en-US" dirty="0" smtClean="0"/>
              <a:t>HOMs - </a:t>
            </a:r>
            <a:r>
              <a:rPr lang="en-US" dirty="0"/>
              <a:t>which tend to have the highest </a:t>
            </a:r>
            <a:r>
              <a:rPr lang="en-US" dirty="0" smtClean="0"/>
              <a:t>R/Q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/>
              <a:t>Coaxial or waveguide couplers</a:t>
            </a:r>
            <a:r>
              <a:rPr lang="en-US" dirty="0"/>
              <a:t> placed closer to the cavity, or </a:t>
            </a:r>
            <a:r>
              <a:rPr lang="en-US" b="1" dirty="0"/>
              <a:t>even on-cell</a:t>
            </a:r>
            <a:r>
              <a:rPr lang="en-US" dirty="0"/>
              <a:t> would allow more efficient damping of the most dangerous HOMs </a:t>
            </a:r>
            <a:r>
              <a:rPr lang="en-US" b="1" dirty="0"/>
              <a:t>while allowing a decrease in the beampipe radius</a:t>
            </a:r>
          </a:p>
          <a:p>
            <a:pPr>
              <a:lnSpc>
                <a:spcPct val="120000"/>
              </a:lnSpc>
            </a:pPr>
            <a:r>
              <a:rPr lang="en-US" dirty="0"/>
              <a:t>Waveguides can handle the most power but can be rather large and can have large static heat leak if using warm </a:t>
            </a:r>
            <a:r>
              <a:rPr lang="en-US" dirty="0" smtClean="0"/>
              <a:t>loads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Recent studies </a:t>
            </a:r>
            <a:r>
              <a:rPr lang="en-US" dirty="0"/>
              <a:t>at LHC have developed kW level coaxial HOM couplers which offer a compact solution</a:t>
            </a:r>
          </a:p>
          <a:p>
            <a:pPr>
              <a:lnSpc>
                <a:spcPct val="120000"/>
              </a:lnSpc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6F781-D05D-4667-A83F-8185F9025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062" y="1318543"/>
            <a:ext cx="3060000" cy="201812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F43BA3-5606-4E50-BAE4-41C029D91145}"/>
              </a:ext>
            </a:extLst>
          </p:cNvPr>
          <p:cNvSpPr txBox="1"/>
          <p:nvPr/>
        </p:nvSpPr>
        <p:spPr>
          <a:xfrm>
            <a:off x="8488352" y="1464361"/>
            <a:ext cx="681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BLA</a:t>
            </a:r>
            <a:endParaRPr lang="en-GB" sz="16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86C35-A5F4-48F1-8EAB-A7069E431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208" y="3561119"/>
            <a:ext cx="3060000" cy="261983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35790-35B6-4BC0-90A6-E147B9B4A51F}"/>
              </a:ext>
            </a:extLst>
          </p:cNvPr>
          <p:cNvSpPr txBox="1"/>
          <p:nvPr/>
        </p:nvSpPr>
        <p:spPr>
          <a:xfrm>
            <a:off x="8829107" y="6251514"/>
            <a:ext cx="1913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Images from B. Xiao</a:t>
            </a:r>
            <a:endParaRPr lang="en-GB" sz="1400" i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E44352-0BD0-4F48-A464-FB5B30D2BC08}"/>
              </a:ext>
            </a:extLst>
          </p:cNvPr>
          <p:cNvSpPr txBox="1">
            <a:spLocks/>
          </p:cNvSpPr>
          <p:nvPr/>
        </p:nvSpPr>
        <p:spPr>
          <a:xfrm>
            <a:off x="8568715" y="107903"/>
            <a:ext cx="3512264" cy="2572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Prof. G. Burt (Lancaster University)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rab cavity HOM couplers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Two crab cavities for High Luminosity Large Hadron Collider (HL-LHC)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5860" y="2806341"/>
            <a:ext cx="3200400" cy="20605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33335" y="5493433"/>
            <a:ext cx="296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Radio Frequency Dipole</a:t>
            </a:r>
          </a:p>
          <a:p>
            <a:pPr algn="ctr"/>
            <a:r>
              <a:rPr lang="en-US" dirty="0" smtClean="0"/>
              <a:t>(RFD)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1880224" y="2794955"/>
            <a:ext cx="2965450" cy="3344809"/>
            <a:chOff x="2575425" y="2791644"/>
            <a:chExt cx="2965450" cy="33448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78150" y="2791644"/>
              <a:ext cx="2160000" cy="26351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75425" y="5490122"/>
              <a:ext cx="2965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Double Quarter Wave</a:t>
              </a:r>
            </a:p>
            <a:p>
              <a:pPr algn="ctr"/>
              <a:r>
                <a:rPr lang="en-US" dirty="0" smtClean="0"/>
                <a:t>(DQW)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32547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rab cavity HOM couplers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Two crab cavities for High Luminosity Large Hadron Collider (HL-LHC)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6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5860" y="2806341"/>
            <a:ext cx="3200400" cy="20605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33335" y="5493433"/>
            <a:ext cx="296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Radio Frequency Dipole</a:t>
            </a:r>
          </a:p>
          <a:p>
            <a:pPr algn="ctr"/>
            <a:r>
              <a:rPr lang="en-US" dirty="0" smtClean="0"/>
              <a:t>(RFD)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1880224" y="2754445"/>
            <a:ext cx="2965450" cy="3385319"/>
            <a:chOff x="2575425" y="2751134"/>
            <a:chExt cx="2965450" cy="33853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78150" y="2791644"/>
              <a:ext cx="2160000" cy="26351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75425" y="5490122"/>
              <a:ext cx="2965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Double Quarter Wave</a:t>
              </a:r>
            </a:p>
            <a:p>
              <a:pPr algn="ctr"/>
              <a:r>
                <a:rPr lang="en-US" dirty="0" smtClean="0"/>
                <a:t>(DQW)</a:t>
              </a:r>
              <a:endParaRPr lang="en-GB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187700" y="2751134"/>
              <a:ext cx="666750" cy="995366"/>
            </a:xfrm>
            <a:prstGeom prst="roundRect">
              <a:avLst>
                <a:gd name="adj" fmla="val 6071"/>
              </a:avLst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028950" y="4425949"/>
              <a:ext cx="1085850" cy="974479"/>
            </a:xfrm>
            <a:prstGeom prst="roundRect">
              <a:avLst>
                <a:gd name="adj" fmla="val 6071"/>
              </a:avLst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427074" y="3877697"/>
              <a:ext cx="711076" cy="357754"/>
            </a:xfrm>
            <a:prstGeom prst="roundRect">
              <a:avLst>
                <a:gd name="adj" fmla="val 6071"/>
              </a:avLst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6042" y="3029561"/>
            <a:ext cx="206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HOM couplers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20773" y="2850736"/>
            <a:ext cx="20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High frequency HOM coupler</a:t>
            </a:r>
            <a:endParaRPr lang="en-GB" b="1" dirty="0">
              <a:solidFill>
                <a:srgbClr val="7030A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54262" y="3419148"/>
            <a:ext cx="1138237" cy="19811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2" idx="1"/>
          </p:cNvCxnSpPr>
          <p:nvPr/>
        </p:nvCxnSpPr>
        <p:spPr>
          <a:xfrm>
            <a:off x="1147763" y="3419148"/>
            <a:ext cx="1185986" cy="149735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3" idx="0"/>
          </p:cNvCxnSpPr>
          <p:nvPr/>
        </p:nvCxnSpPr>
        <p:spPr>
          <a:xfrm flipH="1">
            <a:off x="4087411" y="3497067"/>
            <a:ext cx="355538" cy="38394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7359651" y="2806341"/>
            <a:ext cx="641350" cy="1432421"/>
          </a:xfrm>
          <a:prstGeom prst="roundRect">
            <a:avLst>
              <a:gd name="adj" fmla="val 6071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9144001" y="3149600"/>
            <a:ext cx="349249" cy="687006"/>
          </a:xfrm>
          <a:prstGeom prst="roundRect">
            <a:avLst>
              <a:gd name="adj" fmla="val 6071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5471971" y="4493363"/>
            <a:ext cx="2066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Horizontal HOM coupler (H-HOMC)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7004113" y="4071052"/>
            <a:ext cx="355538" cy="46068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711763" y="2495818"/>
            <a:ext cx="2066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Vertical HOM coupler (V-HOMC)</a:t>
            </a:r>
            <a:endParaRPr lang="en-GB" b="1" dirty="0">
              <a:solidFill>
                <a:schemeClr val="accent4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9493250" y="3112401"/>
            <a:ext cx="488950" cy="263755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5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rab cavity HOM couplers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Both cavities have one coupler with high power handling requirements (&gt; 1 kW).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7</a:t>
            </a:fld>
            <a:endParaRPr lang="en-GB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4" t="8973" r="30612"/>
          <a:stretch/>
        </p:blipFill>
        <p:spPr>
          <a:xfrm>
            <a:off x="3212275" y="2761012"/>
            <a:ext cx="2315689" cy="3261571"/>
          </a:xfrm>
          <a:prstGeom prst="roundRect">
            <a:avLst>
              <a:gd name="adj" fmla="val 2523"/>
            </a:avLst>
          </a:prstGeom>
          <a:ln w="28575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179" r="107" b="-64"/>
          <a:stretch/>
        </p:blipFill>
        <p:spPr>
          <a:xfrm rot="5400000">
            <a:off x="5507081" y="3473244"/>
            <a:ext cx="3261571" cy="1837105"/>
          </a:xfrm>
          <a:prstGeom prst="roundRect">
            <a:avLst>
              <a:gd name="adj" fmla="val 3415"/>
            </a:avLst>
          </a:prstGeom>
          <a:ln w="28575">
            <a:solidFill>
              <a:srgbClr val="0070C0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2" name="TextBox 31"/>
          <p:cNvSpPr txBox="1"/>
          <p:nvPr/>
        </p:nvSpPr>
        <p:spPr>
          <a:xfrm>
            <a:off x="1068965" y="2841775"/>
            <a:ext cx="20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DQW HOM couplers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63278" y="2841774"/>
            <a:ext cx="301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RFD Horizontal HOM coupler (H-HOMC)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3" t="35889" r="38295" b="28111"/>
          <a:stretch/>
        </p:blipFill>
        <p:spPr>
          <a:xfrm>
            <a:off x="7793751" y="4018874"/>
            <a:ext cx="1908035" cy="2158089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6163" b="8679"/>
          <a:stretch/>
        </p:blipFill>
        <p:spPr>
          <a:xfrm>
            <a:off x="1746732" y="4012765"/>
            <a:ext cx="1548386" cy="2170306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1937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choices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3649-9572-4ADB-B933-18B38B5C54B0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7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09"/>
          <a:stretch/>
        </p:blipFill>
        <p:spPr>
          <a:xfrm>
            <a:off x="873585" y="4108796"/>
            <a:ext cx="1407812" cy="87921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053577" y="4525015"/>
            <a:ext cx="473825" cy="26600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mechanisms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93467" cy="15410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u="sng" dirty="0" smtClean="0"/>
              <a:t>Coupling mechanisms:</a:t>
            </a:r>
          </a:p>
          <a:p>
            <a:pPr marL="0" indent="0">
              <a:buNone/>
            </a:pPr>
            <a:r>
              <a:rPr lang="en-US" sz="1800" dirty="0" smtClean="0"/>
              <a:t>   Electric (probe)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Magnetic (loop)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</a:t>
            </a:r>
            <a:r>
              <a:rPr lang="en-US" sz="1800" b="1" dirty="0" smtClean="0"/>
              <a:t>Magnetic [+ electric + removable] </a:t>
            </a:r>
            <a:r>
              <a:rPr lang="en-US" sz="1800" b="1" u="sng" dirty="0" smtClean="0"/>
              <a:t>(hook)</a:t>
            </a:r>
          </a:p>
          <a:p>
            <a:pPr marL="0" indent="0">
              <a:buNone/>
            </a:pPr>
            <a:endParaRPr lang="en-US" sz="1800" b="1" u="sng" dirty="0"/>
          </a:p>
          <a:p>
            <a:pPr marL="0" indent="0">
              <a:buNone/>
            </a:pPr>
            <a:r>
              <a:rPr lang="en-US" sz="1800" b="1" u="sng" dirty="0" smtClean="0"/>
              <a:t>On/off cell: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C2C1-9102-4459-A753-684DBBEB0046}" type="datetime1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EIC ERL satellite meeting -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9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1" t="64526" r="45249" b="12635"/>
          <a:stretch/>
        </p:blipFill>
        <p:spPr>
          <a:xfrm>
            <a:off x="7831667" y="2282238"/>
            <a:ext cx="1629295" cy="1418445"/>
          </a:xfrm>
          <a:prstGeom prst="roundRect">
            <a:avLst>
              <a:gd name="adj" fmla="val 2523"/>
            </a:avLst>
          </a:prstGeom>
          <a:ln w="28575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5" t="35729" r="21444" b="32404"/>
          <a:stretch/>
        </p:blipFill>
        <p:spPr>
          <a:xfrm rot="5400000">
            <a:off x="9546109" y="2503294"/>
            <a:ext cx="1418442" cy="976331"/>
          </a:xfrm>
          <a:prstGeom prst="roundRect">
            <a:avLst>
              <a:gd name="adj" fmla="val 3415"/>
            </a:avLst>
          </a:prstGeom>
          <a:ln w="28575">
            <a:solidFill>
              <a:srgbClr val="0070C0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1"/>
          <a:stretch/>
        </p:blipFill>
        <p:spPr>
          <a:xfrm>
            <a:off x="4534441" y="5058659"/>
            <a:ext cx="1331422" cy="134298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887439" y="5670763"/>
            <a:ext cx="473825" cy="581892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402826" y="41329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DQW: on-cell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	Stronger field coupling for HOMs</a:t>
            </a:r>
            <a:endParaRPr lang="en-US" sz="1600" dirty="0">
              <a:sym typeface="Wingdings" panose="05000000000000000000" pitchFamily="2" charset="2"/>
            </a:endParaRPr>
          </a:p>
          <a:p>
            <a:pPr marL="285750" indent="-285750">
              <a:buFont typeface="Century Schoolbook" panose="02040604050505020304" pitchFamily="18" charset="0"/>
              <a:buChar char="×"/>
            </a:pPr>
            <a:r>
              <a:rPr 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	Higher fundamental mode 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field</a:t>
            </a:r>
            <a:endParaRPr lang="en-US" sz="1600" dirty="0" smtClean="0">
              <a:sym typeface="Wingdings" panose="05000000000000000000" pitchFamily="2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31667" y="1261637"/>
            <a:ext cx="3022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Mode topology of high impedance HOMs – </a:t>
            </a:r>
            <a:r>
              <a:rPr lang="en-US" b="1" dirty="0"/>
              <a:t>large magnetic flux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31667" y="3700681"/>
            <a:ext cx="162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DQW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9460962" y="3700681"/>
            <a:ext cx="162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RFD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5991891" y="524584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RFD: mounted on waveguide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	Natural cut-off for fundamental mode</a:t>
            </a:r>
            <a:endParaRPr lang="en-US" dirty="0">
              <a:sym typeface="Wingdings" panose="05000000000000000000" pitchFamily="2" charset="2"/>
            </a:endParaRPr>
          </a:p>
          <a:p>
            <a:pPr marL="342900" indent="-342900">
              <a:buFont typeface="Century Schoolbook" panose="02040604050505020304" pitchFamily="18" charset="0"/>
              <a:buChar char="×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Waveguides add manufacturing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3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12231</TotalTime>
  <Words>1508</Words>
  <Application>Microsoft Office PowerPoint</Application>
  <PresentationFormat>Widescreen</PresentationFormat>
  <Paragraphs>303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(Body)</vt:lpstr>
      <vt:lpstr>Calibri</vt:lpstr>
      <vt:lpstr>Calibri Light</vt:lpstr>
      <vt:lpstr>Cambria Math</vt:lpstr>
      <vt:lpstr>Century Schoolbook</vt:lpstr>
      <vt:lpstr>Verdana</vt:lpstr>
      <vt:lpstr>Wingdings</vt:lpstr>
      <vt:lpstr>Office Theme</vt:lpstr>
      <vt:lpstr>High power HOM couplers</vt:lpstr>
      <vt:lpstr>Outline</vt:lpstr>
      <vt:lpstr>HOM power in ERL’s</vt:lpstr>
      <vt:lpstr>BLA’s and Coax</vt:lpstr>
      <vt:lpstr>Crab cavity HOM couplers</vt:lpstr>
      <vt:lpstr>Crab cavity HOM couplers</vt:lpstr>
      <vt:lpstr>Crab cavity HOM couplers</vt:lpstr>
      <vt:lpstr>Design choices</vt:lpstr>
      <vt:lpstr>Coupling mechanisms</vt:lpstr>
      <vt:lpstr>Fundamental mode rejection</vt:lpstr>
      <vt:lpstr>Dynamic heat loads</vt:lpstr>
      <vt:lpstr>Dynamic heat loads</vt:lpstr>
      <vt:lpstr>HOM damping</vt:lpstr>
      <vt:lpstr>HOM damping</vt:lpstr>
      <vt:lpstr>Heating and multipacting</vt:lpstr>
      <vt:lpstr>Characteristic Impedance (25 Ω)</vt:lpstr>
      <vt:lpstr>Impedance adapters</vt:lpstr>
      <vt:lpstr>Impedance adapters</vt:lpstr>
      <vt:lpstr>Measurements</vt:lpstr>
      <vt:lpstr>Test-box measurements</vt:lpstr>
      <vt:lpstr>HOM measurements</vt:lpstr>
      <vt:lpstr>HOM measurements with beam</vt:lpstr>
      <vt:lpstr>Conclusions</vt:lpstr>
      <vt:lpstr>Thanks… Questions </vt:lpstr>
      <vt:lpstr>   References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CERN RFD HOM Measurements</dc:title>
  <dc:creator>James Alexander Mitchell</dc:creator>
  <cp:lastModifiedBy>James Alexander Mitchell</cp:lastModifiedBy>
  <cp:revision>589</cp:revision>
  <cp:lastPrinted>2021-10-28T13:08:41Z</cp:lastPrinted>
  <dcterms:created xsi:type="dcterms:W3CDTF">2021-10-04T20:33:36Z</dcterms:created>
  <dcterms:modified xsi:type="dcterms:W3CDTF">2021-10-29T13:40:54Z</dcterms:modified>
</cp:coreProperties>
</file>